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E5C7-F1EE-426C-8234-EE07BEE5BEE8}" type="datetimeFigureOut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9EA4-A260-471F-9028-A557BF67C9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Индикаторы суицидального риска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544616"/>
          </a:xfrm>
        </p:spPr>
        <p:txBody>
          <a:bodyPr>
            <a:noAutofit/>
          </a:bodyPr>
          <a:lstStyle/>
          <a:p>
            <a:r>
              <a:rPr lang="ru-RU" sz="1800" u="sng" dirty="0" smtClean="0"/>
              <a:t>Ситуационные индикаторы</a:t>
            </a:r>
          </a:p>
          <a:p>
            <a:r>
              <a:rPr lang="ru-RU" sz="1800" dirty="0"/>
              <a:t>Любая ситуация, воспринимаемая человеком как кризис, может считаться ситуационным индикатором суицидального риска: смерть любимого человека; развод родителей; сексуальное насилие; денежные долги; потеря высокого поста; раскаяние за совершенный проступок; угроза наказания; получение тяжелой инвалидности; психическое расстройство; шантаж; ревность; систематические избиения; публичное унижение; коллективная травля; одиночество, тоска, усталость; религиозные мотивы; подражание кумиру и т.д.	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5976" y="692696"/>
            <a:ext cx="4788024" cy="6165304"/>
          </a:xfrm>
        </p:spPr>
        <p:txBody>
          <a:bodyPr>
            <a:noAutofit/>
          </a:bodyPr>
          <a:lstStyle/>
          <a:p>
            <a:r>
              <a:rPr lang="ru-RU" sz="1800" u="sng" dirty="0" smtClean="0"/>
              <a:t>Поведенческие индикаторы</a:t>
            </a:r>
          </a:p>
          <a:p>
            <a:r>
              <a:rPr lang="ru-RU" sz="1800" dirty="0"/>
              <a:t>Злоупотребление </a:t>
            </a:r>
            <a:r>
              <a:rPr lang="ru-RU" sz="1800" dirty="0" err="1"/>
              <a:t>психоактивными</a:t>
            </a:r>
            <a:r>
              <a:rPr lang="ru-RU" sz="1800" dirty="0"/>
              <a:t> веществами, алкоголем; уход из дома; самоизоляция от других людей и жизни; резкое снижение повседневной активности; изменение привычек (несоблюдение правил личной гигиены, ухода за внешностью); выбор тем разговора и чтения, связанных со смертью и самоубийствами; частое прослушивание траурной или печальной музыки; «приведение дел в порядок» (урегулирование конфликтов, письма к родственникам и друзьям, </a:t>
            </a:r>
            <a:r>
              <a:rPr lang="ru-RU" sz="1800" dirty="0" err="1"/>
              <a:t>раздаривание</a:t>
            </a:r>
            <a:r>
              <a:rPr lang="ru-RU" sz="1800" dirty="0"/>
              <a:t> личных вещей); любые внезапные изменения в поведении и настроении, особенно – отдаляющие от близких; склонность к неоправданно рискованным поступкам; посещение врача без очевидной необходимости; нарушения дисциплины </a:t>
            </a:r>
            <a:r>
              <a:rPr lang="ru-RU" sz="1800" dirty="0" smtClean="0"/>
              <a:t>неприятности </a:t>
            </a:r>
            <a:r>
              <a:rPr lang="ru-RU" sz="1800" dirty="0"/>
              <a:t>в </a:t>
            </a:r>
            <a:r>
              <a:rPr lang="ru-RU" sz="1800" dirty="0" smtClean="0"/>
              <a:t>учебе</a:t>
            </a:r>
            <a:endParaRPr lang="ru-RU" sz="18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Индикаторы суицидального риска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32859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u="sng" dirty="0"/>
              <a:t>Коммуникативные </a:t>
            </a:r>
            <a:r>
              <a:rPr lang="ru-RU" sz="8000" b="1" u="sng" dirty="0" smtClean="0"/>
              <a:t>индикаторы</a:t>
            </a:r>
            <a:endParaRPr lang="ru-RU" sz="8000" b="1" u="sng" dirty="0"/>
          </a:p>
          <a:p>
            <a:r>
              <a:rPr lang="ru-RU" sz="8000" dirty="0"/>
              <a:t>Прямые или косвенные сообщения о суицидальных намерениях («Хочу умереть» – прямое сообщение, «Скоро все это закончится» – косвенное); шутки, иронические высказывания о желании умереть, о бессмысленности жизни также относятся к косвенным сообщениям; уверения в беспомощности и зависимости от других; прощание; сообщение о конкретном плане суицида, самообвинения, двойственная оценка значимых событий; медленная, маловыразительная речь.	</a:t>
            </a:r>
          </a:p>
          <a:p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u="sng" dirty="0"/>
              <a:t>Когнитивные </a:t>
            </a:r>
            <a:r>
              <a:rPr lang="ru-RU" sz="8000" b="1" u="sng" dirty="0" smtClean="0"/>
              <a:t>индикаторы</a:t>
            </a:r>
          </a:p>
          <a:p>
            <a:endParaRPr lang="ru-RU" sz="5000" b="1" u="sng" dirty="0"/>
          </a:p>
          <a:p>
            <a:r>
              <a:rPr lang="ru-RU" sz="8000" dirty="0"/>
              <a:t>Разрешающие установки относительно суицидального поведения; негативные оценки своей личности, окружающего мира и будущего; представление о собственной личности как о ничтожной, не имеющей права жить; представление о мире как месте потерь и разочарований; представление о будущем как бесперспективном, безнадежном; «туннельное видение» – неспособность увидеть иные приемлемые пути решения проблемы, кроме суицида; наличие суицидальных мыслей, намерений, планов.	</a:t>
            </a:r>
          </a:p>
          <a:p>
            <a:endParaRPr lang="ru-RU" sz="80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Индикаторы суицидального риска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619268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900" b="1" u="sng" dirty="0"/>
              <a:t>Эмоциональные индикаторы</a:t>
            </a:r>
            <a:r>
              <a:rPr lang="ru-RU" sz="2900" b="1" dirty="0"/>
              <a:t>	</a:t>
            </a:r>
          </a:p>
          <a:p>
            <a:r>
              <a:rPr lang="ru-RU" dirty="0"/>
              <a:t>Амбивалентность по отношению к жизни; безразличие к своей судьбе, подавленность, безнадежность, беспомощность, отчаяние; переживание горя; депрессия; несвойственная агрессия или ненависть к себе: гнев, враждебность; вина или ощущение неудачи, поражения; чрезмерные опасения или страхи; чувство своей </a:t>
            </a:r>
            <a:r>
              <a:rPr lang="ru-RU" dirty="0" err="1"/>
              <a:t>малозначимости</a:t>
            </a:r>
            <a:r>
              <a:rPr lang="ru-RU" dirty="0"/>
              <a:t>, никчемности, ненужности; рассеянность или растерянность.	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32440" y="5445224"/>
            <a:ext cx="154360" cy="680939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мотивы суицидального поведения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Переживание обиды, одиночества, отчужденности и непонимания.</a:t>
            </a:r>
          </a:p>
          <a:p>
            <a:pPr lvl="0"/>
            <a:r>
              <a:rPr lang="ru-RU" dirty="0"/>
              <a:t>Действительная или мнимая утрата любви родителей, неразделенное чувство и ревность.</a:t>
            </a:r>
          </a:p>
          <a:p>
            <a:pPr lvl="0"/>
            <a:r>
              <a:rPr lang="ru-RU" dirty="0"/>
              <a:t>Переживания, связанные со смертью, разводом или уходом родителя из семьи.</a:t>
            </a:r>
          </a:p>
          <a:p>
            <a:pPr lvl="0"/>
            <a:r>
              <a:rPr lang="ru-RU" dirty="0"/>
              <a:t>Чувство вины, стыда, оскорбленного самолюбия, самообвинения.</a:t>
            </a:r>
          </a:p>
          <a:p>
            <a:pPr lvl="0"/>
            <a:r>
              <a:rPr lang="ru-RU" dirty="0"/>
              <a:t>Боязнь позора, насмешек или унижения.</a:t>
            </a:r>
          </a:p>
          <a:p>
            <a:pPr lvl="0"/>
            <a:r>
              <a:rPr lang="ru-RU" dirty="0"/>
              <a:t>Страх наказания, нежелание извиниться.</a:t>
            </a:r>
          </a:p>
          <a:p>
            <a:pPr lvl="0"/>
            <a:r>
              <a:rPr lang="ru-RU" dirty="0"/>
              <a:t>Любовные неудачи, сексуальные эксцессы, беременность.</a:t>
            </a:r>
          </a:p>
          <a:p>
            <a:pPr lvl="0"/>
            <a:r>
              <a:rPr lang="ru-RU" dirty="0"/>
              <a:t>Чувство мести, злобы, протеста.</a:t>
            </a:r>
          </a:p>
          <a:p>
            <a:pPr lvl="0"/>
            <a:r>
              <a:rPr lang="ru-RU" dirty="0"/>
              <a:t>Желание привлечь к себе внимание, вызвать сочувствие, избежать неприятных последствий, уйти от решения проблем.</a:t>
            </a:r>
          </a:p>
          <a:p>
            <a:pPr lvl="0"/>
            <a:r>
              <a:rPr lang="ru-RU" dirty="0"/>
              <a:t> Сочувствие или подражание значимым людям, героям книг, фильмов, кумирам.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направления </a:t>
            </a:r>
            <a:r>
              <a:rPr lang="ru-RU" sz="2800" dirty="0"/>
              <a:t>деятельности педагога-психолога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Выявление учащихся, находящихся в кризисном состоянии.</a:t>
            </a:r>
          </a:p>
          <a:p>
            <a:pPr lvl="0"/>
            <a:r>
              <a:rPr lang="ru-RU" dirty="0"/>
              <a:t>Сопровождение учащихся, находящихся в кризисном состоянии, группы суицидального риска.</a:t>
            </a:r>
          </a:p>
          <a:p>
            <a:pPr lvl="0"/>
            <a:r>
              <a:rPr lang="ru-RU" dirty="0"/>
              <a:t>Профилактика возникновения суицидальных намерений у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836712"/>
            <a:ext cx="5688632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использование </a:t>
            </a:r>
            <a:r>
              <a:rPr lang="ru-RU" sz="2400" b="1" i="1" dirty="0"/>
              <a:t>р</a:t>
            </a:r>
            <a:r>
              <a:rPr lang="ru-RU" sz="2400" b="1" i="1" dirty="0" smtClean="0"/>
              <a:t>есурсов </a:t>
            </a:r>
            <a:r>
              <a:rPr lang="ru-RU" sz="2400" b="1" i="1" dirty="0"/>
              <a:t>подростка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483768" y="2348880"/>
            <a:ext cx="3456384" cy="61264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Внутренние</a:t>
            </a:r>
          </a:p>
          <a:p>
            <a:pPr algn="ctr"/>
            <a:endParaRPr lang="ru-RU" sz="2000" dirty="0"/>
          </a:p>
        </p:txBody>
      </p:sp>
      <p:sp>
        <p:nvSpPr>
          <p:cNvPr id="5" name="Лента лицом вверх 4"/>
          <p:cNvSpPr/>
          <p:nvPr/>
        </p:nvSpPr>
        <p:spPr>
          <a:xfrm>
            <a:off x="2339752" y="3573016"/>
            <a:ext cx="3528392" cy="61264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Внешние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Просветительская работа</a:t>
            </a:r>
            <a:endParaRPr lang="ru-RU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Роль наказания и поощрения в воспитании детей.</a:t>
            </a:r>
          </a:p>
          <a:p>
            <a:r>
              <a:rPr lang="ru-RU" dirty="0"/>
              <a:t>- Эффективные стили семейного воспитания.</a:t>
            </a:r>
          </a:p>
          <a:p>
            <a:r>
              <a:rPr lang="ru-RU" dirty="0"/>
              <a:t>- Возрастные особенности подростков и их проявление в поведении.</a:t>
            </a:r>
          </a:p>
          <a:p>
            <a:r>
              <a:rPr lang="ru-RU" dirty="0"/>
              <a:t>- Профилактика возникновения кризисных состояний у детей и подростков. </a:t>
            </a:r>
          </a:p>
          <a:p>
            <a:r>
              <a:rPr lang="ru-RU" dirty="0"/>
              <a:t>- Сигналы неблагополучия, признаки острых переживаний подростка.</a:t>
            </a:r>
          </a:p>
          <a:p>
            <a:r>
              <a:rPr lang="ru-RU" dirty="0"/>
              <a:t>- Как сохранить детское доверие?</a:t>
            </a:r>
          </a:p>
          <a:p>
            <a:r>
              <a:rPr lang="ru-RU" dirty="0"/>
              <a:t>- Влияние семейных кризисных ситуаций на развитие личности ребенка.</a:t>
            </a:r>
          </a:p>
          <a:p>
            <a:r>
              <a:rPr lang="ru-RU" dirty="0"/>
              <a:t>- Кризисные периоды детства.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545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Индикаторы суицидального риска </vt:lpstr>
      <vt:lpstr>Индикаторы суицидального риска </vt:lpstr>
      <vt:lpstr>Индикаторы суицидального риска </vt:lpstr>
      <vt:lpstr>Основные мотивы суицидального поведения</vt:lpstr>
      <vt:lpstr>направления деятельности педагога-психолога</vt:lpstr>
      <vt:lpstr>Слайд 6</vt:lpstr>
      <vt:lpstr>Просветительская работа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2016-08-24T15:23:43Z</dcterms:created>
  <dcterms:modified xsi:type="dcterms:W3CDTF">2016-08-24T17:44:00Z</dcterms:modified>
</cp:coreProperties>
</file>