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88" r:id="rId4"/>
    <p:sldId id="262" r:id="rId5"/>
    <p:sldId id="260" r:id="rId6"/>
    <p:sldId id="261" r:id="rId7"/>
    <p:sldId id="257" r:id="rId8"/>
    <p:sldId id="289" r:id="rId9"/>
    <p:sldId id="265" r:id="rId10"/>
    <p:sldId id="264" r:id="rId11"/>
    <p:sldId id="266" r:id="rId12"/>
    <p:sldId id="267" r:id="rId13"/>
    <p:sldId id="268" r:id="rId14"/>
    <p:sldId id="269" r:id="rId15"/>
    <p:sldId id="290" r:id="rId16"/>
    <p:sldId id="291" r:id="rId17"/>
    <p:sldId id="270" r:id="rId18"/>
    <p:sldId id="292" r:id="rId19"/>
    <p:sldId id="271" r:id="rId20"/>
    <p:sldId id="272" r:id="rId21"/>
    <p:sldId id="274" r:id="rId22"/>
    <p:sldId id="276" r:id="rId23"/>
    <p:sldId id="278" r:id="rId24"/>
    <p:sldId id="285" r:id="rId25"/>
    <p:sldId id="286" r:id="rId26"/>
    <p:sldId id="293" r:id="rId27"/>
    <p:sldId id="294" r:id="rId28"/>
    <p:sldId id="295" r:id="rId29"/>
    <p:sldId id="280" r:id="rId30"/>
    <p:sldId id="281" r:id="rId31"/>
    <p:sldId id="282" r:id="rId32"/>
    <p:sldId id="283" r:id="rId3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10" autoAdjust="0"/>
  </p:normalViewPr>
  <p:slideViewPr>
    <p:cSldViewPr snapToGrid="0">
      <p:cViewPr varScale="1">
        <p:scale>
          <a:sx n="88" d="100"/>
          <a:sy n="88" d="100"/>
        </p:scale>
        <p:origin x="-62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7B9B43C-3676-41E1-8650-39FAE5AE48FF}" type="datetimeFigureOut">
              <a:rPr lang="ru-RU" smtClean="0"/>
              <a:t>16.06.2017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D444C5-454C-4D2C-BFD4-4B1D821D10D8}" type="slidenum">
              <a:rPr lang="ru-RU" smtClean="0"/>
              <a:t>‹#›</a:t>
            </a:fld>
            <a:endParaRPr lang="ru-RU"/>
          </a:p>
        </p:txBody>
      </p:sp>
    </p:spTree>
    <p:extLst>
      <p:ext uri="{BB962C8B-B14F-4D97-AF65-F5344CB8AC3E}">
        <p14:creationId xmlns:p14="http://schemas.microsoft.com/office/powerpoint/2010/main" val="177718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B9B43C-3676-41E1-8650-39FAE5AE48FF}" type="datetimeFigureOut">
              <a:rPr lang="ru-RU" smtClean="0"/>
              <a:t>16.06.2017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D444C5-454C-4D2C-BFD4-4B1D821D10D8}" type="slidenum">
              <a:rPr lang="ru-RU" smtClean="0"/>
              <a:t>‹#›</a:t>
            </a:fld>
            <a:endParaRPr lang="ru-RU"/>
          </a:p>
        </p:txBody>
      </p:sp>
    </p:spTree>
    <p:extLst>
      <p:ext uri="{BB962C8B-B14F-4D97-AF65-F5344CB8AC3E}">
        <p14:creationId xmlns:p14="http://schemas.microsoft.com/office/powerpoint/2010/main" val="3388993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B9B43C-3676-41E1-8650-39FAE5AE48FF}" type="datetimeFigureOut">
              <a:rPr lang="ru-RU" smtClean="0"/>
              <a:t>16.06.2017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D444C5-454C-4D2C-BFD4-4B1D821D10D8}" type="slidenum">
              <a:rPr lang="ru-RU" smtClean="0"/>
              <a:t>‹#›</a:t>
            </a:fld>
            <a:endParaRPr lang="ru-RU"/>
          </a:p>
        </p:txBody>
      </p:sp>
    </p:spTree>
    <p:extLst>
      <p:ext uri="{BB962C8B-B14F-4D97-AF65-F5344CB8AC3E}">
        <p14:creationId xmlns:p14="http://schemas.microsoft.com/office/powerpoint/2010/main" val="27600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B9B43C-3676-41E1-8650-39FAE5AE48FF}" type="datetimeFigureOut">
              <a:rPr lang="ru-RU" smtClean="0"/>
              <a:t>16.06.2017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D444C5-454C-4D2C-BFD4-4B1D821D10D8}" type="slidenum">
              <a:rPr lang="ru-RU" smtClean="0"/>
              <a:t>‹#›</a:t>
            </a:fld>
            <a:endParaRPr lang="ru-RU"/>
          </a:p>
        </p:txBody>
      </p:sp>
    </p:spTree>
    <p:extLst>
      <p:ext uri="{BB962C8B-B14F-4D97-AF65-F5344CB8AC3E}">
        <p14:creationId xmlns:p14="http://schemas.microsoft.com/office/powerpoint/2010/main" val="1612398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7B9B43C-3676-41E1-8650-39FAE5AE48FF}" type="datetimeFigureOut">
              <a:rPr lang="ru-RU" smtClean="0"/>
              <a:t>16.06.2017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D444C5-454C-4D2C-BFD4-4B1D821D10D8}" type="slidenum">
              <a:rPr lang="ru-RU" smtClean="0"/>
              <a:t>‹#›</a:t>
            </a:fld>
            <a:endParaRPr lang="ru-RU"/>
          </a:p>
        </p:txBody>
      </p:sp>
    </p:spTree>
    <p:extLst>
      <p:ext uri="{BB962C8B-B14F-4D97-AF65-F5344CB8AC3E}">
        <p14:creationId xmlns:p14="http://schemas.microsoft.com/office/powerpoint/2010/main" val="17199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B9B43C-3676-41E1-8650-39FAE5AE48FF}" type="datetimeFigureOut">
              <a:rPr lang="ru-RU" smtClean="0"/>
              <a:t>16.06.2017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D444C5-454C-4D2C-BFD4-4B1D821D10D8}" type="slidenum">
              <a:rPr lang="ru-RU" smtClean="0"/>
              <a:t>‹#›</a:t>
            </a:fld>
            <a:endParaRPr lang="ru-RU"/>
          </a:p>
        </p:txBody>
      </p:sp>
    </p:spTree>
    <p:extLst>
      <p:ext uri="{BB962C8B-B14F-4D97-AF65-F5344CB8AC3E}">
        <p14:creationId xmlns:p14="http://schemas.microsoft.com/office/powerpoint/2010/main" val="387027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7B9B43C-3676-41E1-8650-39FAE5AE48FF}" type="datetimeFigureOut">
              <a:rPr lang="ru-RU" smtClean="0"/>
              <a:t>16.06.2017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D444C5-454C-4D2C-BFD4-4B1D821D10D8}" type="slidenum">
              <a:rPr lang="ru-RU" smtClean="0"/>
              <a:t>‹#›</a:t>
            </a:fld>
            <a:endParaRPr lang="ru-RU"/>
          </a:p>
        </p:txBody>
      </p:sp>
    </p:spTree>
    <p:extLst>
      <p:ext uri="{BB962C8B-B14F-4D97-AF65-F5344CB8AC3E}">
        <p14:creationId xmlns:p14="http://schemas.microsoft.com/office/powerpoint/2010/main" val="213469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7B9B43C-3676-41E1-8650-39FAE5AE48FF}" type="datetimeFigureOut">
              <a:rPr lang="ru-RU" smtClean="0"/>
              <a:t>16.06.2017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D444C5-454C-4D2C-BFD4-4B1D821D10D8}" type="slidenum">
              <a:rPr lang="ru-RU" smtClean="0"/>
              <a:t>‹#›</a:t>
            </a:fld>
            <a:endParaRPr lang="ru-RU"/>
          </a:p>
        </p:txBody>
      </p:sp>
    </p:spTree>
    <p:extLst>
      <p:ext uri="{BB962C8B-B14F-4D97-AF65-F5344CB8AC3E}">
        <p14:creationId xmlns:p14="http://schemas.microsoft.com/office/powerpoint/2010/main" val="3344085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7B9B43C-3676-41E1-8650-39FAE5AE48FF}" type="datetimeFigureOut">
              <a:rPr lang="ru-RU" smtClean="0"/>
              <a:t>16.06.2017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D444C5-454C-4D2C-BFD4-4B1D821D10D8}" type="slidenum">
              <a:rPr lang="ru-RU" smtClean="0"/>
              <a:t>‹#›</a:t>
            </a:fld>
            <a:endParaRPr lang="ru-RU"/>
          </a:p>
        </p:txBody>
      </p:sp>
    </p:spTree>
    <p:extLst>
      <p:ext uri="{BB962C8B-B14F-4D97-AF65-F5344CB8AC3E}">
        <p14:creationId xmlns:p14="http://schemas.microsoft.com/office/powerpoint/2010/main" val="312082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7B9B43C-3676-41E1-8650-39FAE5AE48FF}" type="datetimeFigureOut">
              <a:rPr lang="ru-RU" smtClean="0"/>
              <a:t>16.06.2017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D444C5-454C-4D2C-BFD4-4B1D821D10D8}" type="slidenum">
              <a:rPr lang="ru-RU" smtClean="0"/>
              <a:t>‹#›</a:t>
            </a:fld>
            <a:endParaRPr lang="ru-RU"/>
          </a:p>
        </p:txBody>
      </p:sp>
    </p:spTree>
    <p:extLst>
      <p:ext uri="{BB962C8B-B14F-4D97-AF65-F5344CB8AC3E}">
        <p14:creationId xmlns:p14="http://schemas.microsoft.com/office/powerpoint/2010/main" val="256868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7B9B43C-3676-41E1-8650-39FAE5AE48FF}" type="datetimeFigureOut">
              <a:rPr lang="ru-RU" smtClean="0"/>
              <a:t>16.06.2017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D444C5-454C-4D2C-BFD4-4B1D821D10D8}" type="slidenum">
              <a:rPr lang="ru-RU" smtClean="0"/>
              <a:t>‹#›</a:t>
            </a:fld>
            <a:endParaRPr lang="ru-RU"/>
          </a:p>
        </p:txBody>
      </p:sp>
    </p:spTree>
    <p:extLst>
      <p:ext uri="{BB962C8B-B14F-4D97-AF65-F5344CB8AC3E}">
        <p14:creationId xmlns:p14="http://schemas.microsoft.com/office/powerpoint/2010/main" val="36606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9B43C-3676-41E1-8650-39FAE5AE48FF}" type="datetimeFigureOut">
              <a:rPr lang="ru-RU" smtClean="0"/>
              <a:t>16.06.2017</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D444C5-454C-4D2C-BFD4-4B1D821D10D8}" type="slidenum">
              <a:rPr lang="ru-RU" smtClean="0"/>
              <a:t>‹#›</a:t>
            </a:fld>
            <a:endParaRPr lang="ru-RU"/>
          </a:p>
        </p:txBody>
      </p:sp>
    </p:spTree>
    <p:extLst>
      <p:ext uri="{BB962C8B-B14F-4D97-AF65-F5344CB8AC3E}">
        <p14:creationId xmlns:p14="http://schemas.microsoft.com/office/powerpoint/2010/main" val="2347409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kirovipk.ru/" TargetMode="External"/><Relationship Id="rId2" Type="http://schemas.openxmlformats.org/officeDocument/2006/relationships/hyperlink" Target="mailto:dinoo@kirovipk.ru&#1057;&#1072;&#1081;&#1090;"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32314" y="1122363"/>
            <a:ext cx="8730342" cy="2387600"/>
          </a:xfrm>
        </p:spPr>
        <p:txBody>
          <a:bodyPr>
            <a:normAutofit fontScale="90000"/>
          </a:bodyPr>
          <a:lstStyle/>
          <a:p>
            <a:r>
              <a:rPr lang="ru-RU" dirty="0"/>
              <a:t>Научно-методическое сопровождение качества дошкольного и </a:t>
            </a:r>
            <a:r>
              <a:rPr lang="ru-RU" dirty="0" smtClean="0"/>
              <a:t>начального общего  </a:t>
            </a:r>
            <a:r>
              <a:rPr lang="ru-RU" dirty="0"/>
              <a:t>образования</a:t>
            </a:r>
          </a:p>
        </p:txBody>
      </p:sp>
      <p:sp>
        <p:nvSpPr>
          <p:cNvPr id="3" name="Подзаголовок 2"/>
          <p:cNvSpPr>
            <a:spLocks noGrp="1"/>
          </p:cNvSpPr>
          <p:nvPr>
            <p:ph type="subTitle" idx="1"/>
          </p:nvPr>
        </p:nvSpPr>
        <p:spPr/>
        <p:txBody>
          <a:bodyPr/>
          <a:lstStyle/>
          <a:p>
            <a:pPr algn="r"/>
            <a:r>
              <a:rPr lang="ru-RU" dirty="0" smtClean="0"/>
              <a:t>Арасланова Елена Викторовна, </a:t>
            </a:r>
          </a:p>
          <a:p>
            <a:pPr algn="r"/>
            <a:r>
              <a:rPr lang="ru-RU" dirty="0"/>
              <a:t>з</a:t>
            </a:r>
            <a:r>
              <a:rPr lang="ru-RU" dirty="0" smtClean="0"/>
              <a:t>аведующая кафедрой </a:t>
            </a:r>
            <a:r>
              <a:rPr lang="ru-RU" dirty="0" err="1" smtClean="0"/>
              <a:t>ДиНОО</a:t>
            </a:r>
            <a:r>
              <a:rPr lang="ru-RU" dirty="0" smtClean="0"/>
              <a:t>,</a:t>
            </a:r>
          </a:p>
          <a:p>
            <a:pPr algn="r"/>
            <a:r>
              <a:rPr lang="ru-RU" dirty="0"/>
              <a:t>к</a:t>
            </a:r>
            <a:r>
              <a:rPr lang="ru-RU" dirty="0" smtClean="0"/>
              <a:t>андидат психологических наук</a:t>
            </a:r>
            <a:endParaRPr lang="ru-RU" dirty="0"/>
          </a:p>
        </p:txBody>
      </p:sp>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6056" y="381001"/>
            <a:ext cx="1719943" cy="211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6166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33400"/>
            <a:ext cx="10515600" cy="1157288"/>
          </a:xfrm>
        </p:spPr>
        <p:txBody>
          <a:bodyPr>
            <a:normAutofit fontScale="90000"/>
          </a:bodyPr>
          <a:lstStyle/>
          <a:p>
            <a:pPr algn="ctr"/>
            <a:r>
              <a:rPr lang="ru-RU" sz="3600" i="1" dirty="0">
                <a:latin typeface="+mn-lt"/>
              </a:rPr>
              <a:t>Профиль качества дошкольного образования </a:t>
            </a:r>
            <a:r>
              <a:rPr lang="ru-RU" sz="3600" dirty="0">
                <a:latin typeface="+mn-lt"/>
              </a:rPr>
              <a:t/>
            </a:r>
            <a:br>
              <a:rPr lang="ru-RU" sz="3600" dirty="0">
                <a:latin typeface="+mn-lt"/>
              </a:rPr>
            </a:br>
            <a:r>
              <a:rPr lang="ru-RU" sz="3600" i="1" dirty="0">
                <a:latin typeface="+mn-lt"/>
              </a:rPr>
              <a:t> дошкольных групп при ОО</a:t>
            </a:r>
            <a:r>
              <a:rPr lang="ru-RU" dirty="0"/>
              <a:t/>
            </a:r>
            <a:br>
              <a:rPr lang="ru-RU" dirty="0"/>
            </a:br>
            <a:endParaRPr lang="ru-RU" dirty="0"/>
          </a:p>
        </p:txBody>
      </p:sp>
      <p:pic>
        <p:nvPicPr>
          <p:cNvPr id="4" name="Объект 3"/>
          <p:cNvPicPr>
            <a:picLocks noGrp="1"/>
          </p:cNvPicPr>
          <p:nvPr>
            <p:ph idx="1"/>
          </p:nvPr>
        </p:nvPicPr>
        <p:blipFill>
          <a:blip r:embed="rId2"/>
          <a:srcRect l="8914" t="2553" r="836" b="19071"/>
          <a:stretch>
            <a:fillRect/>
          </a:stretch>
        </p:blipFill>
        <p:spPr bwMode="auto">
          <a:xfrm>
            <a:off x="990601" y="2133599"/>
            <a:ext cx="5856513" cy="3581401"/>
          </a:xfrm>
          <a:prstGeom prst="rect">
            <a:avLst/>
          </a:prstGeom>
          <a:noFill/>
          <a:ln w="9525">
            <a:solidFill>
              <a:schemeClr val="tx1"/>
            </a:solidFill>
            <a:miter lim="800000"/>
            <a:headEnd/>
            <a:tailEnd/>
          </a:ln>
        </p:spPr>
      </p:pic>
      <p:sp>
        <p:nvSpPr>
          <p:cNvPr id="3" name="TextBox 2"/>
          <p:cNvSpPr txBox="1"/>
          <p:nvPr/>
        </p:nvSpPr>
        <p:spPr>
          <a:xfrm>
            <a:off x="7141029" y="2133599"/>
            <a:ext cx="4212771" cy="2585323"/>
          </a:xfrm>
          <a:prstGeom prst="rect">
            <a:avLst/>
          </a:prstGeom>
          <a:noFill/>
        </p:spPr>
        <p:txBody>
          <a:bodyPr wrap="square" rtlCol="0">
            <a:spAutoFit/>
          </a:bodyPr>
          <a:lstStyle/>
          <a:p>
            <a:r>
              <a:rPr lang="ru-RU" dirty="0"/>
              <a:t>В данном </a:t>
            </a:r>
            <a:r>
              <a:rPr lang="ru-RU" dirty="0" smtClean="0"/>
              <a:t>кластере, </a:t>
            </a:r>
            <a:r>
              <a:rPr lang="ru-RU" dirty="0"/>
              <a:t>по сравнению с </a:t>
            </a:r>
            <a:r>
              <a:rPr lang="ru-RU" dirty="0" smtClean="0"/>
              <a:t>другими, </a:t>
            </a:r>
            <a:r>
              <a:rPr lang="ru-RU" dirty="0"/>
              <a:t>получены более низкие показатели по двум группам параметров «Соответствие Программы требованиям основных нормативных документов стандарта дошкольного образования» и «Соответствие условий реализации Программы требованиям основных нормативных документов». </a:t>
            </a:r>
            <a:endParaRPr lang="ru-RU" dirty="0">
              <a:effectLst/>
            </a:endParaRPr>
          </a:p>
        </p:txBody>
      </p:sp>
    </p:spTree>
    <p:extLst>
      <p:ext uri="{BB962C8B-B14F-4D97-AF65-F5344CB8AC3E}">
        <p14:creationId xmlns:p14="http://schemas.microsoft.com/office/powerpoint/2010/main" val="3606819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86732"/>
          </a:xfrm>
        </p:spPr>
        <p:txBody>
          <a:bodyPr>
            <a:normAutofit fontScale="90000"/>
          </a:bodyPr>
          <a:lstStyle/>
          <a:p>
            <a:pPr algn="ctr"/>
            <a:r>
              <a:rPr lang="ru-RU" dirty="0" smtClean="0"/>
              <a:t>Соответствие ООП ДО</a:t>
            </a:r>
            <a:br>
              <a:rPr lang="ru-RU" dirty="0" smtClean="0"/>
            </a:br>
            <a:r>
              <a:rPr lang="ru-RU" dirty="0" smtClean="0"/>
              <a:t> </a:t>
            </a:r>
            <a:r>
              <a:rPr lang="ru-RU" dirty="0"/>
              <a:t>требованиям ФГОС </a:t>
            </a:r>
            <a:r>
              <a:rPr lang="ru-RU" dirty="0" smtClean="0"/>
              <a:t>ДО</a:t>
            </a:r>
            <a:endParaRPr lang="ru-RU" dirty="0"/>
          </a:p>
        </p:txBody>
      </p:sp>
      <p:sp>
        <p:nvSpPr>
          <p:cNvPr id="3" name="Объект 2"/>
          <p:cNvSpPr>
            <a:spLocks noGrp="1"/>
          </p:cNvSpPr>
          <p:nvPr>
            <p:ph idx="1"/>
          </p:nvPr>
        </p:nvSpPr>
        <p:spPr>
          <a:xfrm>
            <a:off x="838200" y="1415143"/>
            <a:ext cx="10515600" cy="4761820"/>
          </a:xfrm>
        </p:spPr>
        <p:txBody>
          <a:bodyPr>
            <a:normAutofit fontScale="70000" lnSpcReduction="20000"/>
          </a:bodyPr>
          <a:lstStyle/>
          <a:p>
            <a:pPr marL="0" indent="0" algn="just">
              <a:buNone/>
            </a:pPr>
            <a:r>
              <a:rPr lang="ru-RU" dirty="0"/>
              <a:t>Во </a:t>
            </a:r>
            <a:r>
              <a:rPr lang="ru-RU" dirty="0" smtClean="0"/>
              <a:t>84 ДОО разработаны </a:t>
            </a:r>
            <a:r>
              <a:rPr lang="ru-RU" dirty="0"/>
              <a:t>и реализуются ООП ДО, соответствующие требованиям ФГОС ДО. </a:t>
            </a:r>
          </a:p>
          <a:p>
            <a:pPr algn="just"/>
            <a:r>
              <a:rPr lang="ru-RU" dirty="0"/>
              <a:t>Наибольшие затруднения в разработке ООП ДО  во всех ДОО вызывает  «конкретизация требований стандарта дошкольного образования к целевым ориентирам с учетом возрастных, индивидуальных возможностей детей дошкольного возраста». Данное обстоятельство свидетельствует о сложностях в организации мониторинга развития детей, подборе инструментария и технологии его применения для оценки детского развития в соответствии с требованиями ФГОС, имеет место ведение мониторинга на основе устаревшего инструментария и технологий, фиксирующих уровень знаний, умений и навыков, не учитывающих развитие его социальных качеств и индивидуальных особенностей развития. </a:t>
            </a:r>
          </a:p>
          <a:p>
            <a:pPr algn="just"/>
            <a:r>
              <a:rPr lang="ru-RU" dirty="0"/>
              <a:t>В ООП ДО во всех ДОО недостаточно учитывается специфика национальных, социокультурных и иных условий, а также традиций, сложившиеся в ДОО, в которых осуществляется образовательная деятельность.</a:t>
            </a:r>
          </a:p>
          <a:p>
            <a:pPr algn="just"/>
            <a:r>
              <a:rPr lang="ru-RU" dirty="0"/>
              <a:t>Вариативность образовательных программ достигается чаще всего за счет парциальных программ. Это говорит об однотипности в организации образовательного процесса, его построении без учета сложившихся условий.  </a:t>
            </a:r>
          </a:p>
          <a:p>
            <a:pPr algn="just"/>
            <a:r>
              <a:rPr lang="ru-RU" dirty="0"/>
              <a:t>В ООП ДО в группах комбинированной и компенсирующей направленности недостаточно полно отражены механизмы адаптации Программы для детей с ОВЗ, что свидетельствует о сложностях в организации коррекционной работы. </a:t>
            </a:r>
          </a:p>
        </p:txBody>
      </p:sp>
    </p:spTree>
    <p:extLst>
      <p:ext uri="{BB962C8B-B14F-4D97-AF65-F5344CB8AC3E}">
        <p14:creationId xmlns:p14="http://schemas.microsoft.com/office/powerpoint/2010/main" val="350844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Оценка условий реализации ООП ДО</a:t>
            </a:r>
            <a:endParaRPr lang="ru-RU" dirty="0"/>
          </a:p>
        </p:txBody>
      </p:sp>
      <p:sp>
        <p:nvSpPr>
          <p:cNvPr id="3" name="Объект 2"/>
          <p:cNvSpPr>
            <a:spLocks noGrp="1"/>
          </p:cNvSpPr>
          <p:nvPr>
            <p:ph idx="1"/>
          </p:nvPr>
        </p:nvSpPr>
        <p:spPr/>
        <p:txBody>
          <a:bodyPr>
            <a:normAutofit fontScale="77500" lnSpcReduction="20000"/>
          </a:bodyPr>
          <a:lstStyle/>
          <a:p>
            <a:pPr marL="0" indent="0" algn="just">
              <a:buNone/>
            </a:pPr>
            <a:r>
              <a:rPr lang="ru-RU" dirty="0"/>
              <a:t>По совокупности всех баллов, выставленных экспертами, можно сделать вывод о том, что в всех ДОО, участвующих в апробации созданы условия, соответствующие ФГОС ДО, не выявлено ни одного ДОО, где созданные условия не соответствуют ФГОС ДО. </a:t>
            </a:r>
          </a:p>
          <a:p>
            <a:pPr algn="just"/>
            <a:r>
              <a:rPr lang="ru-RU" dirty="0"/>
              <a:t>Малое количество проверенных сельских ДОО, имеющих группы компенсирующей направленности, не позволяют сделать достоверный вывод по этому кластеру ДОО.</a:t>
            </a:r>
          </a:p>
          <a:p>
            <a:pPr algn="just"/>
            <a:r>
              <a:rPr lang="ru-RU" dirty="0"/>
              <a:t>Наилучшие результаты показали ДОО, имеющие группы компенсирующей направленности (100% - соответствие).</a:t>
            </a:r>
          </a:p>
          <a:p>
            <a:pPr algn="just"/>
            <a:r>
              <a:rPr lang="ru-RU" dirty="0"/>
              <a:t>Городские ДОО, не имеющие группы компенсирующей направленности – условия полностью соответствуют ФГОС ДО 94% ДОО; частично соответствуют – 6% ДОО.</a:t>
            </a:r>
          </a:p>
          <a:p>
            <a:pPr algn="just"/>
            <a:r>
              <a:rPr lang="ru-RU" dirty="0"/>
              <a:t>Сельские ДОО, не имеющие групп компенсирующей и комбинированной  направленности – условия полностью соответствуют ФГОС ДО 88% ДОО; частично соответствуют – 12% ДОО.</a:t>
            </a:r>
          </a:p>
          <a:p>
            <a:pPr algn="just"/>
            <a:r>
              <a:rPr lang="ru-RU" dirty="0"/>
              <a:t>Наиболее низкие показатели - группы при школах:  условия полностью соответствуют ФГОС ДО 64% ДОО; частично соответствуют – 36% ДОО.</a:t>
            </a:r>
          </a:p>
          <a:p>
            <a:endParaRPr lang="ru-RU" dirty="0"/>
          </a:p>
        </p:txBody>
      </p:sp>
    </p:spTree>
    <p:extLst>
      <p:ext uri="{BB962C8B-B14F-4D97-AF65-F5344CB8AC3E}">
        <p14:creationId xmlns:p14="http://schemas.microsoft.com/office/powerpoint/2010/main" val="1026928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Анализ полученных результатов по параметру «Соответствие условий реализации ООП ДО»</a:t>
            </a:r>
            <a:endParaRPr lang="ru-RU" dirty="0"/>
          </a:p>
        </p:txBody>
      </p:sp>
      <p:sp>
        <p:nvSpPr>
          <p:cNvPr id="3" name="Объект 2"/>
          <p:cNvSpPr>
            <a:spLocks noGrp="1"/>
          </p:cNvSpPr>
          <p:nvPr>
            <p:ph idx="1"/>
          </p:nvPr>
        </p:nvSpPr>
        <p:spPr/>
        <p:txBody>
          <a:bodyPr>
            <a:normAutofit fontScale="77500" lnSpcReduction="20000"/>
          </a:bodyPr>
          <a:lstStyle/>
          <a:p>
            <a:pPr algn="just"/>
            <a:r>
              <a:rPr lang="ru-RU" dirty="0"/>
              <a:t>Наиболее высокие баллы отмечены в группе условий: </a:t>
            </a:r>
            <a:r>
              <a:rPr lang="ru-RU" b="1" dirty="0"/>
              <a:t>«Соответствие кадрового обеспечения реализации ООПДО»</a:t>
            </a:r>
            <a:r>
              <a:rPr lang="ru-RU" dirty="0"/>
              <a:t>.</a:t>
            </a:r>
          </a:p>
          <a:p>
            <a:pPr algn="just"/>
            <a:r>
              <a:rPr lang="ru-RU" dirty="0"/>
              <a:t>Наиболее низкие баллы отмечены в следующих группах условий: </a:t>
            </a:r>
            <a:r>
              <a:rPr lang="ru-RU" b="1" dirty="0"/>
              <a:t>«Соответствие психолого-педагогических условий реализации ООП ДО»</a:t>
            </a:r>
            <a:r>
              <a:rPr lang="ru-RU" dirty="0"/>
              <a:t> и </a:t>
            </a:r>
            <a:r>
              <a:rPr lang="ru-RU" b="1" dirty="0"/>
              <a:t>«Соответствие материально-технического обеспечения и финансовых условий реализации ООП ДО».</a:t>
            </a:r>
          </a:p>
          <a:p>
            <a:pPr algn="just"/>
            <a:r>
              <a:rPr lang="ru-RU" dirty="0"/>
              <a:t>В первой группе условий наиболее проблематичным </a:t>
            </a:r>
            <a:r>
              <a:rPr lang="ru-RU" dirty="0" smtClean="0"/>
              <a:t>является:</a:t>
            </a:r>
          </a:p>
          <a:p>
            <a:pPr algn="just">
              <a:buFontTx/>
              <a:buChar char="-"/>
            </a:pPr>
            <a:r>
              <a:rPr lang="ru-RU" dirty="0" smtClean="0"/>
              <a:t>организация </a:t>
            </a:r>
            <a:r>
              <a:rPr lang="ru-RU" dirty="0"/>
              <a:t>взаимодействия с другими организациями по вопросам преемственности в освоении детьми ООП дошкольного и начального </a:t>
            </a:r>
            <a:r>
              <a:rPr lang="ru-RU" dirty="0" smtClean="0"/>
              <a:t>образования;</a:t>
            </a:r>
          </a:p>
          <a:p>
            <a:pPr algn="just">
              <a:buFontTx/>
              <a:buChar char="-"/>
            </a:pPr>
            <a:r>
              <a:rPr lang="ru-RU" dirty="0" smtClean="0"/>
              <a:t>организация </a:t>
            </a:r>
            <a:r>
              <a:rPr lang="ru-RU" dirty="0"/>
              <a:t>системы мониторинга достижения детьми планируемых результатов  освоения ООПДО. </a:t>
            </a:r>
            <a:endParaRPr lang="ru-RU" dirty="0" smtClean="0"/>
          </a:p>
          <a:p>
            <a:pPr marL="0" indent="0" algn="just">
              <a:buNone/>
            </a:pPr>
            <a:r>
              <a:rPr lang="ru-RU" dirty="0" smtClean="0"/>
              <a:t>По </a:t>
            </a:r>
            <a:r>
              <a:rPr lang="ru-RU" dirty="0"/>
              <a:t>группе условий </a:t>
            </a:r>
            <a:r>
              <a:rPr lang="ru-RU" b="1" dirty="0"/>
              <a:t>«Соответствие материально-технического обеспечения и финансовых условий реализации ООП ДО» </a:t>
            </a:r>
            <a:r>
              <a:rPr lang="ru-RU" dirty="0"/>
              <a:t>наиболее низкие показатели получены по 4.3 – соблюдение правил пожарной безопасности; 4.2 – организация образовательной деятельности в соответствии с СанПиН. </a:t>
            </a:r>
          </a:p>
          <a:p>
            <a:endParaRPr lang="ru-RU" dirty="0"/>
          </a:p>
        </p:txBody>
      </p:sp>
    </p:spTree>
    <p:extLst>
      <p:ext uri="{BB962C8B-B14F-4D97-AF65-F5344CB8AC3E}">
        <p14:creationId xmlns:p14="http://schemas.microsoft.com/office/powerpoint/2010/main" val="710942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64030"/>
            <a:ext cx="10515600" cy="968828"/>
          </a:xfrm>
        </p:spPr>
        <p:txBody>
          <a:bodyPr>
            <a:normAutofit fontScale="90000"/>
          </a:bodyPr>
          <a:lstStyle/>
          <a:p>
            <a:pPr algn="ctr">
              <a:lnSpc>
                <a:spcPct val="100000"/>
              </a:lnSpc>
            </a:pPr>
            <a:r>
              <a:rPr lang="ru-RU" dirty="0" smtClean="0"/>
              <a:t>Степень </a:t>
            </a:r>
            <a:r>
              <a:rPr lang="ru-RU" dirty="0"/>
              <a:t>удовлетворенности родителей (законных представителей) деятельностью образовательной организации</a:t>
            </a:r>
          </a:p>
        </p:txBody>
      </p:sp>
      <p:sp>
        <p:nvSpPr>
          <p:cNvPr id="3" name="Объект 2"/>
          <p:cNvSpPr>
            <a:spLocks noGrp="1"/>
          </p:cNvSpPr>
          <p:nvPr>
            <p:ph idx="1"/>
          </p:nvPr>
        </p:nvSpPr>
        <p:spPr>
          <a:xfrm>
            <a:off x="838200" y="2231571"/>
            <a:ext cx="10515600" cy="3945392"/>
          </a:xfrm>
        </p:spPr>
        <p:txBody>
          <a:bodyPr>
            <a:normAutofit fontScale="92500" lnSpcReduction="20000"/>
          </a:bodyPr>
          <a:lstStyle/>
          <a:p>
            <a:r>
              <a:rPr lang="ru-RU" dirty="0"/>
              <a:t>В анкетировании принимали участие 2183 родителей воспитанников (законных представителей) из 89 ДОО Кировской области, задействованных в апробации, в дальнейшем в обработке были учтены данные 84 ОО.  </a:t>
            </a:r>
          </a:p>
          <a:p>
            <a:pPr marL="0" indent="0">
              <a:buNone/>
            </a:pPr>
            <a:r>
              <a:rPr lang="ru-RU" dirty="0"/>
              <a:t>Анкетирование показало следующие </a:t>
            </a:r>
            <a:r>
              <a:rPr lang="ru-RU" dirty="0" smtClean="0"/>
              <a:t>результаты</a:t>
            </a:r>
            <a:r>
              <a:rPr lang="ru-RU" dirty="0"/>
              <a:t>:</a:t>
            </a:r>
          </a:p>
          <a:p>
            <a:r>
              <a:rPr lang="ru-RU" dirty="0"/>
              <a:t>Средние значения баллов по анкете по всем группам параметров показали, что все родители, принимающие участие в анкетировании, удовлетворены деятельностью образовательной организации.  </a:t>
            </a:r>
            <a:r>
              <a:rPr lang="ru-RU" dirty="0" smtClean="0"/>
              <a:t>             В </a:t>
            </a:r>
            <a:r>
              <a:rPr lang="ru-RU" dirty="0"/>
              <a:t>целом средний процент удовлетворенности родителей воспитанников старшей и подготовительной группы составляет 93,5%, средний процент удовлетворенности родителей воспитанников младших и средних групп  93,9%.</a:t>
            </a:r>
          </a:p>
          <a:p>
            <a:endParaRPr lang="ru-RU" dirty="0"/>
          </a:p>
        </p:txBody>
      </p:sp>
    </p:spTree>
    <p:extLst>
      <p:ext uri="{BB962C8B-B14F-4D97-AF65-F5344CB8AC3E}">
        <p14:creationId xmlns:p14="http://schemas.microsoft.com/office/powerpoint/2010/main" val="2944323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Анализ результатов анкетирования родителей</a:t>
            </a:r>
            <a:endParaRPr lang="ru-RU" dirty="0"/>
          </a:p>
        </p:txBody>
      </p:sp>
      <p:sp>
        <p:nvSpPr>
          <p:cNvPr id="3" name="Объект 2"/>
          <p:cNvSpPr>
            <a:spLocks noGrp="1"/>
          </p:cNvSpPr>
          <p:nvPr>
            <p:ph idx="1"/>
          </p:nvPr>
        </p:nvSpPr>
        <p:spPr/>
        <p:txBody>
          <a:bodyPr>
            <a:normAutofit fontScale="77500" lnSpcReduction="20000"/>
          </a:bodyPr>
          <a:lstStyle/>
          <a:p>
            <a:pPr marL="0" indent="0" algn="just">
              <a:buNone/>
            </a:pPr>
            <a:r>
              <a:rPr lang="ru-RU" dirty="0" smtClean="0"/>
              <a:t>	Высокие </a:t>
            </a:r>
            <a:r>
              <a:rPr lang="ru-RU" dirty="0"/>
              <a:t>результаты были получены по </a:t>
            </a:r>
            <a:r>
              <a:rPr lang="ru-RU" dirty="0" smtClean="0"/>
              <a:t>группе </a:t>
            </a:r>
            <a:r>
              <a:rPr lang="ru-RU" dirty="0"/>
              <a:t>параметров </a:t>
            </a:r>
            <a:r>
              <a:rPr lang="ru-RU" b="1" dirty="0"/>
              <a:t>«Квалифицированность педагогов</a:t>
            </a:r>
            <a:r>
              <a:rPr lang="ru-RU" b="1" dirty="0" smtClean="0"/>
              <a:t>»: </a:t>
            </a:r>
            <a:r>
              <a:rPr lang="ru-RU" dirty="0" smtClean="0"/>
              <a:t>93% родителей отметили, что они полностью удовлетворены квалифицированностью педагогов. Средний балл по данному показателю составляет 2,93 из 3 максимально возможных. </a:t>
            </a:r>
          </a:p>
          <a:p>
            <a:pPr marL="0" indent="0">
              <a:buNone/>
            </a:pPr>
            <a:r>
              <a:rPr lang="ru-RU" dirty="0" smtClean="0"/>
              <a:t>	Параметр</a:t>
            </a:r>
            <a:r>
              <a:rPr lang="ru-RU" b="1" dirty="0" smtClean="0"/>
              <a:t> </a:t>
            </a:r>
            <a:r>
              <a:rPr lang="ru-RU" b="1" dirty="0"/>
              <a:t>«Взаимодействие с родителями</a:t>
            </a:r>
            <a:r>
              <a:rPr lang="ru-RU" b="1" dirty="0" smtClean="0"/>
              <a:t>»: </a:t>
            </a:r>
            <a:r>
              <a:rPr lang="ru-RU" dirty="0" smtClean="0"/>
              <a:t>84,5</a:t>
            </a:r>
            <a:r>
              <a:rPr lang="ru-RU" dirty="0"/>
              <a:t>% </a:t>
            </a:r>
            <a:r>
              <a:rPr lang="ru-RU" dirty="0" smtClean="0"/>
              <a:t>родителей</a:t>
            </a:r>
            <a:r>
              <a:rPr lang="ru-RU" dirty="0"/>
              <a:t>, принимавших участие в анкетировании </a:t>
            </a:r>
            <a:r>
              <a:rPr lang="ru-RU" dirty="0" smtClean="0"/>
              <a:t>полностью удовлетворены характером взаимодействием с ДОО. </a:t>
            </a:r>
            <a:r>
              <a:rPr lang="ru-RU" dirty="0"/>
              <a:t>Средний балл по данному критерию соответствует 2,87 из </a:t>
            </a:r>
            <a:r>
              <a:rPr lang="ru-RU" dirty="0" smtClean="0"/>
              <a:t>3.</a:t>
            </a:r>
          </a:p>
          <a:p>
            <a:pPr marL="0" indent="0">
              <a:buNone/>
            </a:pPr>
            <a:r>
              <a:rPr lang="ru-RU" dirty="0" smtClean="0"/>
              <a:t>	Параметр </a:t>
            </a:r>
            <a:r>
              <a:rPr lang="ru-RU" b="1" dirty="0"/>
              <a:t>«</a:t>
            </a:r>
            <a:r>
              <a:rPr lang="ru-RU" b="1" dirty="0" smtClean="0"/>
              <a:t>Развитие </a:t>
            </a:r>
            <a:r>
              <a:rPr lang="ru-RU" b="1" dirty="0"/>
              <a:t>ребенка в ДОО</a:t>
            </a:r>
            <a:r>
              <a:rPr lang="ru-RU" b="1" dirty="0" smtClean="0"/>
              <a:t>»: </a:t>
            </a:r>
            <a:r>
              <a:rPr lang="ru-RU" dirty="0" smtClean="0"/>
              <a:t> </a:t>
            </a:r>
            <a:endParaRPr lang="ru-RU" dirty="0"/>
          </a:p>
          <a:p>
            <a:r>
              <a:rPr lang="ru-RU" dirty="0" smtClean="0"/>
              <a:t>родители</a:t>
            </a:r>
            <a:r>
              <a:rPr lang="ru-RU" dirty="0"/>
              <a:t>, дети которых посещают старшие и подготовительные группы </a:t>
            </a:r>
            <a:r>
              <a:rPr lang="ru-RU" dirty="0" smtClean="0"/>
              <a:t>-  </a:t>
            </a:r>
            <a:r>
              <a:rPr lang="ru-RU" dirty="0"/>
              <a:t>1830 </a:t>
            </a:r>
            <a:r>
              <a:rPr lang="ru-RU" dirty="0" smtClean="0"/>
              <a:t>респондентов, получены более высокие результаты: </a:t>
            </a:r>
            <a:r>
              <a:rPr lang="ru-RU" dirty="0"/>
              <a:t>(92%) полностью удовлетворены данным показателем, </a:t>
            </a:r>
            <a:r>
              <a:rPr lang="ru-RU" dirty="0" smtClean="0"/>
              <a:t>(</a:t>
            </a:r>
            <a:r>
              <a:rPr lang="ru-RU" dirty="0"/>
              <a:t>7,5%)  родителей удовлетворены частично. </a:t>
            </a:r>
          </a:p>
          <a:p>
            <a:r>
              <a:rPr lang="ru-RU" dirty="0" smtClean="0"/>
              <a:t>родители</a:t>
            </a:r>
            <a:r>
              <a:rPr lang="ru-RU" dirty="0"/>
              <a:t>, дети которых посещают младшие и средние дошкольные группы (на данные вопросы не отвечали) – 214 </a:t>
            </a:r>
            <a:r>
              <a:rPr lang="ru-RU" dirty="0" smtClean="0"/>
              <a:t>респондентов, </a:t>
            </a:r>
            <a:r>
              <a:rPr lang="ru-RU" dirty="0"/>
              <a:t>(92%) родителя удовлетворены данными показателями, </a:t>
            </a:r>
            <a:r>
              <a:rPr lang="ru-RU" dirty="0" smtClean="0"/>
              <a:t>(</a:t>
            </a:r>
            <a:r>
              <a:rPr lang="ru-RU" dirty="0"/>
              <a:t>7,3%)  родителей удовлетворены </a:t>
            </a:r>
            <a:r>
              <a:rPr lang="ru-RU" dirty="0" smtClean="0"/>
              <a:t>частично.</a:t>
            </a:r>
            <a:endParaRPr lang="ru-RU" dirty="0"/>
          </a:p>
          <a:p>
            <a:pPr marL="0" indent="0" algn="just">
              <a:buNone/>
            </a:pPr>
            <a:endParaRPr lang="ru-RU" dirty="0"/>
          </a:p>
          <a:p>
            <a:endParaRPr lang="ru-RU" dirty="0"/>
          </a:p>
        </p:txBody>
      </p:sp>
    </p:spTree>
    <p:extLst>
      <p:ext uri="{BB962C8B-B14F-4D97-AF65-F5344CB8AC3E}">
        <p14:creationId xmlns:p14="http://schemas.microsoft.com/office/powerpoint/2010/main" val="31815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Анализ результатов анкетирования </a:t>
            </a:r>
            <a:r>
              <a:rPr lang="ru-RU" dirty="0" smtClean="0"/>
              <a:t>родителей – «проблемные зоны»</a:t>
            </a:r>
            <a:endParaRPr lang="ru-RU" dirty="0"/>
          </a:p>
        </p:txBody>
      </p:sp>
      <p:sp>
        <p:nvSpPr>
          <p:cNvPr id="3" name="Объект 2"/>
          <p:cNvSpPr>
            <a:spLocks noGrp="1"/>
          </p:cNvSpPr>
          <p:nvPr>
            <p:ph idx="1"/>
          </p:nvPr>
        </p:nvSpPr>
        <p:spPr/>
        <p:txBody>
          <a:bodyPr>
            <a:normAutofit fontScale="85000" lnSpcReduction="20000"/>
          </a:bodyPr>
          <a:lstStyle/>
          <a:p>
            <a:pPr algn="just"/>
            <a:r>
              <a:rPr lang="ru-RU" dirty="0"/>
              <a:t>Меньшую степень удовлетворенности показали родители воспитанников по группе параметров </a:t>
            </a:r>
            <a:r>
              <a:rPr lang="ru-RU" b="1" dirty="0"/>
              <a:t>«Оснащенность ДОО»</a:t>
            </a:r>
            <a:r>
              <a:rPr lang="ru-RU" dirty="0"/>
              <a:t>. Средний балл по данному показателю составляет 2,51 из 3 максимально возможных. 62,4 % родителей, участвовавших в анкетировании, полностью удовлетворены оснащенностью ДОО. </a:t>
            </a:r>
          </a:p>
          <a:p>
            <a:pPr marL="0" indent="0" algn="just">
              <a:buNone/>
            </a:pPr>
            <a:r>
              <a:rPr lang="ru-RU" dirty="0"/>
              <a:t>Наименьшее количество баллов по данному параметру получили (по мере убывания):</a:t>
            </a:r>
          </a:p>
          <a:p>
            <a:pPr lvl="0" algn="just"/>
            <a:r>
              <a:rPr lang="ru-RU" dirty="0"/>
              <a:t>Оснащенность участков ДОО, прогулочных территорий (2 балла из 3 максимально возможных).</a:t>
            </a:r>
          </a:p>
          <a:p>
            <a:pPr lvl="0" algn="just"/>
            <a:r>
              <a:rPr lang="ru-RU" dirty="0"/>
              <a:t>Оснащенность техническими средствами телевизорами, мультимедийными устройствами, музыкальными центрами, компьютерами, другой техникой.</a:t>
            </a:r>
          </a:p>
          <a:p>
            <a:pPr lvl="0" algn="just"/>
            <a:r>
              <a:rPr lang="ru-RU" dirty="0"/>
              <a:t>В детском саду достаточно книг, пособий, детских журналов, методических материалов для организации качественного педагогического процесса </a:t>
            </a:r>
          </a:p>
          <a:p>
            <a:pPr algn="just"/>
            <a:endParaRPr lang="ru-RU" dirty="0"/>
          </a:p>
        </p:txBody>
      </p:sp>
    </p:spTree>
    <p:extLst>
      <p:ext uri="{BB962C8B-B14F-4D97-AF65-F5344CB8AC3E}">
        <p14:creationId xmlns:p14="http://schemas.microsoft.com/office/powerpoint/2010/main" val="3367896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Направления и формы методического сопровождения качества </a:t>
            </a:r>
            <a:r>
              <a:rPr lang="ru-RU" dirty="0"/>
              <a:t>дошкольного образования</a:t>
            </a:r>
          </a:p>
        </p:txBody>
      </p:sp>
      <p:sp>
        <p:nvSpPr>
          <p:cNvPr id="3" name="Объект 2"/>
          <p:cNvSpPr>
            <a:spLocks noGrp="1"/>
          </p:cNvSpPr>
          <p:nvPr>
            <p:ph idx="1"/>
          </p:nvPr>
        </p:nvSpPr>
        <p:spPr>
          <a:xfrm>
            <a:off x="838200" y="2090057"/>
            <a:ext cx="10515600" cy="4086905"/>
          </a:xfrm>
        </p:spPr>
        <p:txBody>
          <a:bodyPr>
            <a:normAutofit/>
          </a:bodyPr>
          <a:lstStyle/>
          <a:p>
            <a:pPr marL="0" indent="0" algn="ctr">
              <a:buNone/>
            </a:pPr>
            <a:r>
              <a:rPr lang="ru-RU" dirty="0" smtClean="0"/>
              <a:t>Оказание методической помощи руководителям ДОО: </a:t>
            </a:r>
          </a:p>
          <a:p>
            <a:pPr>
              <a:buFontTx/>
              <a:buChar char="-"/>
            </a:pPr>
            <a:r>
              <a:rPr lang="ru-RU" dirty="0" smtClean="0"/>
              <a:t>в разработке ООП ДО в части, формируемой участниками образовательных отношений, </a:t>
            </a:r>
          </a:p>
          <a:p>
            <a:pPr>
              <a:buFontTx/>
              <a:buChar char="-"/>
            </a:pPr>
            <a:r>
              <a:rPr lang="ru-RU" dirty="0" smtClean="0"/>
              <a:t>организация внутренней системы оценки качества дошкольного образования,  </a:t>
            </a:r>
          </a:p>
          <a:p>
            <a:pPr>
              <a:buFontTx/>
              <a:buChar char="-"/>
            </a:pPr>
            <a:r>
              <a:rPr lang="ru-RU" dirty="0" smtClean="0"/>
              <a:t>организация коррекционной работы/инклюзивного образования в ДОО;</a:t>
            </a:r>
          </a:p>
          <a:p>
            <a:pPr>
              <a:buFontTx/>
              <a:buChar char="-"/>
            </a:pPr>
            <a:r>
              <a:rPr lang="ru-RU" dirty="0"/>
              <a:t>н</a:t>
            </a:r>
            <a:r>
              <a:rPr lang="ru-RU" dirty="0" smtClean="0"/>
              <a:t>аполнение сайта ДОО, своевременное размещение в открытый доступ информации. </a:t>
            </a:r>
          </a:p>
          <a:p>
            <a:pPr>
              <a:buFontTx/>
              <a:buChar char="-"/>
            </a:pPr>
            <a:endParaRPr lang="ru-RU" dirty="0" smtClean="0"/>
          </a:p>
          <a:p>
            <a:pPr>
              <a:buFontTx/>
              <a:buChar char="-"/>
            </a:pPr>
            <a:endParaRPr lang="ru-RU" dirty="0" smtClean="0"/>
          </a:p>
          <a:p>
            <a:pPr marL="0" indent="0">
              <a:buNone/>
            </a:pPr>
            <a:endParaRPr lang="ru-RU" dirty="0" smtClean="0"/>
          </a:p>
          <a:p>
            <a:endParaRPr lang="ru-RU" dirty="0"/>
          </a:p>
        </p:txBody>
      </p:sp>
    </p:spTree>
    <p:extLst>
      <p:ext uri="{BB962C8B-B14F-4D97-AF65-F5344CB8AC3E}">
        <p14:creationId xmlns:p14="http://schemas.microsoft.com/office/powerpoint/2010/main" val="42736867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Направления и формы методического сопровождения качества дошкольного образования</a:t>
            </a:r>
          </a:p>
        </p:txBody>
      </p:sp>
      <p:sp>
        <p:nvSpPr>
          <p:cNvPr id="3" name="Объект 2"/>
          <p:cNvSpPr>
            <a:spLocks noGrp="1"/>
          </p:cNvSpPr>
          <p:nvPr>
            <p:ph idx="1"/>
          </p:nvPr>
        </p:nvSpPr>
        <p:spPr/>
        <p:txBody>
          <a:bodyPr>
            <a:normAutofit lnSpcReduction="10000"/>
          </a:bodyPr>
          <a:lstStyle/>
          <a:p>
            <a:pPr marL="0" indent="0" algn="ctr">
              <a:buNone/>
            </a:pPr>
            <a:r>
              <a:rPr lang="ru-RU" dirty="0"/>
              <a:t>Оказание методической помощи </a:t>
            </a:r>
            <a:r>
              <a:rPr lang="ru-RU" dirty="0" smtClean="0"/>
              <a:t>педагогам </a:t>
            </a:r>
            <a:r>
              <a:rPr lang="ru-RU" dirty="0"/>
              <a:t>ДОО: </a:t>
            </a:r>
            <a:endParaRPr lang="ru-RU" dirty="0" smtClean="0"/>
          </a:p>
          <a:p>
            <a:pPr algn="just">
              <a:buFontTx/>
              <a:buChar char="-"/>
            </a:pPr>
            <a:r>
              <a:rPr lang="ru-RU" dirty="0" smtClean="0"/>
              <a:t>Оценка результатов освоения ООП ДО в соответствии </a:t>
            </a:r>
            <a:r>
              <a:rPr lang="ru-RU" dirty="0" smtClean="0"/>
              <a:t>                                  с </a:t>
            </a:r>
            <a:r>
              <a:rPr lang="ru-RU" dirty="0" smtClean="0"/>
              <a:t>требованиями ФГОС ДО;</a:t>
            </a:r>
          </a:p>
          <a:p>
            <a:pPr algn="just">
              <a:buFontTx/>
              <a:buChar char="-"/>
            </a:pPr>
            <a:r>
              <a:rPr lang="ru-RU" dirty="0" smtClean="0"/>
              <a:t> Преемственность дошкольного и начального общего образования;</a:t>
            </a:r>
          </a:p>
          <a:p>
            <a:pPr algn="just">
              <a:buFontTx/>
              <a:buChar char="-"/>
            </a:pPr>
            <a:r>
              <a:rPr lang="ru-RU" dirty="0" smtClean="0"/>
              <a:t>Личностно-ориентированное взаимодействие с детьми </a:t>
            </a:r>
            <a:r>
              <a:rPr lang="ru-RU" dirty="0" smtClean="0"/>
              <a:t>                               и </a:t>
            </a:r>
            <a:r>
              <a:rPr lang="ru-RU" dirty="0" smtClean="0"/>
              <a:t>родителями; </a:t>
            </a:r>
          </a:p>
          <a:p>
            <a:pPr algn="just">
              <a:buFontTx/>
              <a:buChar char="-"/>
            </a:pPr>
            <a:r>
              <a:rPr lang="ru-RU" dirty="0" smtClean="0"/>
              <a:t>Современные формы организации работы с родителями;</a:t>
            </a:r>
          </a:p>
          <a:p>
            <a:pPr algn="just">
              <a:buFontTx/>
              <a:buChar char="-"/>
            </a:pPr>
            <a:r>
              <a:rPr lang="ru-RU" dirty="0" smtClean="0"/>
              <a:t>Создание развивающей предметно-пространственной среды </a:t>
            </a:r>
            <a:r>
              <a:rPr lang="ru-RU" dirty="0" smtClean="0"/>
              <a:t>                       в </a:t>
            </a:r>
            <a:r>
              <a:rPr lang="ru-RU" dirty="0" smtClean="0"/>
              <a:t>условиях ФГСО ДО.  </a:t>
            </a:r>
          </a:p>
          <a:p>
            <a:pPr algn="just">
              <a:buFontTx/>
              <a:buChar char="-"/>
            </a:pPr>
            <a:endParaRPr lang="ru-RU" dirty="0" smtClean="0"/>
          </a:p>
          <a:p>
            <a:pPr algn="just">
              <a:buFontTx/>
              <a:buChar char="-"/>
            </a:pPr>
            <a:endParaRPr lang="ru-RU" dirty="0" smtClean="0"/>
          </a:p>
          <a:p>
            <a:pPr marL="0" indent="0" algn="ctr">
              <a:buNone/>
            </a:pPr>
            <a:endParaRPr lang="ru-RU" dirty="0" smtClean="0"/>
          </a:p>
          <a:p>
            <a:pPr marL="0" indent="0" algn="just">
              <a:buNone/>
            </a:pPr>
            <a:endParaRPr lang="ru-RU" dirty="0"/>
          </a:p>
          <a:p>
            <a:pPr marL="0" indent="0" algn="ctr">
              <a:buNone/>
            </a:pPr>
            <a:endParaRPr lang="ru-RU" dirty="0"/>
          </a:p>
        </p:txBody>
      </p:sp>
    </p:spTree>
    <p:extLst>
      <p:ext uri="{BB962C8B-B14F-4D97-AF65-F5344CB8AC3E}">
        <p14:creationId xmlns:p14="http://schemas.microsoft.com/office/powerpoint/2010/main" val="3563257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Начальная школа</a:t>
            </a:r>
            <a:endParaRPr lang="ru-RU" dirty="0"/>
          </a:p>
        </p:txBody>
      </p:sp>
      <p:sp>
        <p:nvSpPr>
          <p:cNvPr id="3" name="Объект 2"/>
          <p:cNvSpPr>
            <a:spLocks noGrp="1"/>
          </p:cNvSpPr>
          <p:nvPr>
            <p:ph idx="1"/>
          </p:nvPr>
        </p:nvSpPr>
        <p:spPr>
          <a:xfrm>
            <a:off x="838200" y="1513114"/>
            <a:ext cx="10515600" cy="4663849"/>
          </a:xfrm>
        </p:spPr>
        <p:txBody>
          <a:bodyPr/>
          <a:lstStyle/>
          <a:p>
            <a:pPr marL="0" indent="0" algn="just">
              <a:buNone/>
            </a:pPr>
            <a:r>
              <a:rPr lang="ru-RU" dirty="0" smtClean="0"/>
              <a:t>	Основная </a:t>
            </a:r>
            <a:r>
              <a:rPr lang="ru-RU" dirty="0"/>
              <a:t>цель ВПР – своевременная диагностика уровня достижения  образовательных результатов; информирование участников образовательных отношений о состоянии освоения основных образовательных программ НОО и готовности младших школьников к продолжению образования на уровне основной школы.</a:t>
            </a:r>
          </a:p>
          <a:p>
            <a:pPr marL="0" indent="0">
              <a:buNone/>
            </a:pPr>
            <a:r>
              <a:rPr lang="ru-RU" dirty="0" smtClean="0"/>
              <a:t>	Анализ результатов ВПР (2016 года) у обучающихся 4-х классов по трем предметам. </a:t>
            </a:r>
          </a:p>
          <a:p>
            <a:pPr marL="0" indent="0">
              <a:buNone/>
            </a:pPr>
            <a:r>
              <a:rPr lang="ru-RU" dirty="0" smtClean="0"/>
              <a:t>	Анализ результатов ВПР (2016 года) у обучающихся 2-х классов по русскому языку.  </a:t>
            </a:r>
            <a:endParaRPr lang="ru-RU" dirty="0"/>
          </a:p>
        </p:txBody>
      </p:sp>
    </p:spTree>
    <p:extLst>
      <p:ext uri="{BB962C8B-B14F-4D97-AF65-F5344CB8AC3E}">
        <p14:creationId xmlns:p14="http://schemas.microsoft.com/office/powerpoint/2010/main" val="2240897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Основные понятия</a:t>
            </a:r>
            <a:endParaRPr lang="ru-RU" dirty="0"/>
          </a:p>
        </p:txBody>
      </p:sp>
      <p:sp>
        <p:nvSpPr>
          <p:cNvPr id="3" name="Содержимое 2"/>
          <p:cNvSpPr>
            <a:spLocks noGrp="1"/>
          </p:cNvSpPr>
          <p:nvPr>
            <p:ph sz="quarter" idx="1"/>
          </p:nvPr>
        </p:nvSpPr>
        <p:spPr/>
        <p:txBody>
          <a:bodyPr>
            <a:normAutofit/>
          </a:bodyPr>
          <a:lstStyle/>
          <a:p>
            <a:pPr algn="just"/>
            <a:r>
              <a:rPr lang="ru-RU" dirty="0" smtClean="0"/>
              <a:t>Комплексная характеристика образовательной деятельности, выражающая степень соответствия ФГОС и потребностям физического или юридического лица в интересах которого осуществляется образовательная деятельности (</a:t>
            </a:r>
            <a:r>
              <a:rPr lang="ru-RU" dirty="0" smtClean="0"/>
              <a:t>ст. 2)</a:t>
            </a:r>
            <a:endParaRPr lang="ru-RU" dirty="0" smtClean="0"/>
          </a:p>
          <a:p>
            <a:pPr algn="just"/>
            <a:r>
              <a:rPr lang="ru-RU" dirty="0" smtClean="0"/>
              <a:t>Методическое сопровождение качества образования – оказание методической помощи отдельным ОО, педагогам на основе результатов его </a:t>
            </a:r>
            <a:r>
              <a:rPr lang="ru-RU" dirty="0" smtClean="0"/>
              <a:t>оценки</a:t>
            </a:r>
            <a:endParaRPr lang="ru-RU" dirty="0" smtClean="0"/>
          </a:p>
          <a:p>
            <a:endParaRPr lang="ru-RU" dirty="0"/>
          </a:p>
        </p:txBody>
      </p:sp>
    </p:spTree>
    <p:extLst>
      <p:ext uri="{BB962C8B-B14F-4D97-AF65-F5344CB8AC3E}">
        <p14:creationId xmlns:p14="http://schemas.microsoft.com/office/powerpoint/2010/main" val="35502910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Назначение ВПР</a:t>
            </a:r>
            <a:endParaRPr lang="ru-RU" dirty="0"/>
          </a:p>
        </p:txBody>
      </p:sp>
      <p:sp>
        <p:nvSpPr>
          <p:cNvPr id="3" name="Объект 2"/>
          <p:cNvSpPr>
            <a:spLocks noGrp="1"/>
          </p:cNvSpPr>
          <p:nvPr>
            <p:ph idx="1"/>
          </p:nvPr>
        </p:nvSpPr>
        <p:spPr/>
        <p:txBody>
          <a:bodyPr>
            <a:normAutofit/>
          </a:bodyPr>
          <a:lstStyle/>
          <a:p>
            <a:pPr algn="just"/>
            <a:r>
              <a:rPr lang="ru-RU" dirty="0">
                <a:latin typeface="Times New Roman" panose="02020603050405020304" pitchFamily="18" charset="0"/>
                <a:cs typeface="Times New Roman" panose="02020603050405020304" pitchFamily="18" charset="0"/>
              </a:rPr>
              <a:t>Результаты  ВПР  могут быть использованы  образовательными организациями  для совершенствования методики преподавания  предметов в начальной школе, муниципальными и региональными органами исполнительной власти, осуществляющими государственное управление в сфере образования, для анализа текущего состояния  муниципальных и региональных систем образования и формирования программ их развития</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341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txBox="1">
            <a:spLocks/>
          </p:cNvSpPr>
          <p:nvPr/>
        </p:nvSpPr>
        <p:spPr bwMode="auto">
          <a:xfrm>
            <a:off x="1763487" y="142876"/>
            <a:ext cx="8418740" cy="1357313"/>
          </a:xfrm>
          <a:prstGeom prst="rect">
            <a:avLst/>
          </a:prstGeom>
          <a:noFill/>
          <a:ln w="9525">
            <a:noFill/>
            <a:miter lim="800000"/>
            <a:headEnd/>
            <a:tailEnd/>
          </a:ln>
        </p:spPr>
        <p:txBody>
          <a:bodyPr anchor="ctr"/>
          <a:lstStyle/>
          <a:p>
            <a:pPr algn="ctr" eaLnBrk="0" hangingPunct="0">
              <a:defRPr/>
            </a:pPr>
            <a:r>
              <a:rPr lang="ru-RU" sz="3200" b="1" dirty="0">
                <a:solidFill>
                  <a:srgbClr val="0070C0"/>
                </a:solidFill>
                <a:latin typeface="+mj-lt"/>
                <a:ea typeface="+mj-ea"/>
                <a:cs typeface="+mj-cs"/>
              </a:rPr>
              <a:t>Результаты проведения в регионе апробации </a:t>
            </a:r>
            <a:r>
              <a:rPr lang="ru-RU" sz="3200" b="1" dirty="0" smtClean="0">
                <a:solidFill>
                  <a:srgbClr val="0070C0"/>
                </a:solidFill>
                <a:latin typeface="+mj-lt"/>
                <a:ea typeface="+mj-ea"/>
                <a:cs typeface="+mj-cs"/>
              </a:rPr>
              <a:t>ВПР в 2016 году в 4-х классах</a:t>
            </a:r>
            <a:endParaRPr lang="ru-RU" sz="3200" dirty="0">
              <a:solidFill>
                <a:srgbClr val="0070C0"/>
              </a:solidFill>
              <a:latin typeface="+mj-lt"/>
              <a:ea typeface="+mj-ea"/>
              <a:cs typeface="+mj-cs"/>
            </a:endParaRPr>
          </a:p>
        </p:txBody>
      </p:sp>
      <p:graphicFrame>
        <p:nvGraphicFramePr>
          <p:cNvPr id="3" name="Объект 2"/>
          <p:cNvGraphicFramePr>
            <a:graphicFrameLocks noGrp="1"/>
          </p:cNvGraphicFramePr>
          <p:nvPr>
            <p:ph idx="1"/>
            <p:extLst>
              <p:ext uri="{D42A27DB-BD31-4B8C-83A1-F6EECF244321}">
                <p14:modId xmlns:p14="http://schemas.microsoft.com/office/powerpoint/2010/main" val="4236274366"/>
              </p:ext>
            </p:extLst>
          </p:nvPr>
        </p:nvGraphicFramePr>
        <p:xfrm>
          <a:off x="1251859" y="1643064"/>
          <a:ext cx="10156369" cy="4572001"/>
        </p:xfrm>
        <a:graphic>
          <a:graphicData uri="http://schemas.openxmlformats.org/drawingml/2006/table">
            <a:tbl>
              <a:tblPr/>
              <a:tblGrid>
                <a:gridCol w="3906297"/>
                <a:gridCol w="1562518"/>
                <a:gridCol w="1562518"/>
                <a:gridCol w="1562518"/>
                <a:gridCol w="1562518"/>
              </a:tblGrid>
              <a:tr h="1739900">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4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Предмет</a:t>
                      </a:r>
                      <a:endParaRPr kumimoji="0" lang="ru-RU" sz="18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4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Освоение ФГОС НОО (%)</a:t>
                      </a:r>
                      <a:endParaRPr kumimoji="0" lang="ru-RU" sz="18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grid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4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Средний процент качества обученности</a:t>
                      </a:r>
                      <a:endParaRPr kumimoji="0" lang="ru-RU" sz="18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r>
              <a:tr h="652463">
                <a:tc vMerge="1">
                  <a:txBody>
                    <a:bodyPr/>
                    <a:lstStyle/>
                    <a:p>
                      <a:endParaRPr lang="ru-RU"/>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Кировская область</a:t>
                      </a:r>
                    </a:p>
                  </a:txBody>
                  <a:tcPr marL="68569" marR="68569"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Российская Федерация</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Кировская область</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Российская Федерация</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0961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4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Русский язык</a:t>
                      </a:r>
                      <a:endParaRPr kumimoji="0" lang="ru-RU" sz="18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98,6</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97,3</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88,6</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82,3</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5565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4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Математика</a:t>
                      </a:r>
                      <a:endParaRPr kumimoji="0" lang="ru-RU" sz="18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98,9</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97,7</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88,1</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81,7</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143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4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Окружающий мир</a:t>
                      </a:r>
                      <a:endParaRPr kumimoji="0" lang="ru-RU" sz="18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99,4</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98,7</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76,1</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74,5</a:t>
                      </a:r>
                    </a:p>
                  </a:txBody>
                  <a:tcPr marL="68569" marR="6856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452219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2738438" y="274638"/>
            <a:ext cx="7472362" cy="1143000"/>
          </a:xfrm>
        </p:spPr>
        <p:txBody>
          <a:bodyPr/>
          <a:lstStyle/>
          <a:p>
            <a:pPr eaLnBrk="1" hangingPunct="1"/>
            <a:r>
              <a:rPr lang="ru-RU" sz="3200" b="1">
                <a:solidFill>
                  <a:srgbClr val="0070C0"/>
                </a:solidFill>
              </a:rPr>
              <a:t>Кафедра дошкольного и начального общего образования</a:t>
            </a:r>
          </a:p>
        </p:txBody>
      </p:sp>
      <p:sp>
        <p:nvSpPr>
          <p:cNvPr id="3" name="Содержимое 2"/>
          <p:cNvSpPr>
            <a:spLocks noGrp="1"/>
          </p:cNvSpPr>
          <p:nvPr>
            <p:ph sz="quarter" idx="1"/>
          </p:nvPr>
        </p:nvSpPr>
        <p:spPr>
          <a:xfrm>
            <a:off x="5810251" y="1692275"/>
            <a:ext cx="5510892" cy="5380038"/>
          </a:xfrm>
        </p:spPr>
        <p:txBody>
          <a:bodyPr>
            <a:normAutofit/>
          </a:bodyPr>
          <a:lstStyle/>
          <a:p>
            <a:pPr marL="274320" indent="-274320">
              <a:buNone/>
              <a:defRPr/>
            </a:pPr>
            <a:r>
              <a:rPr lang="ru-RU" dirty="0" smtClean="0"/>
              <a:t>    </a:t>
            </a:r>
            <a:r>
              <a:rPr lang="ru-RU" b="1" dirty="0" smtClean="0"/>
              <a:t>Аналитические материалы проведения апробации Всероссийских проверочных работ в общеобразовательных организациях Кировской области в 2016 году</a:t>
            </a:r>
            <a:r>
              <a:rPr lang="ru-RU" dirty="0" smtClean="0"/>
              <a:t>/ Е.В. Арасланова, О.А. Багина,  О.Н. </a:t>
            </a:r>
            <a:r>
              <a:rPr lang="ru-RU" dirty="0" err="1" smtClean="0"/>
              <a:t>Бершанская</a:t>
            </a:r>
            <a:r>
              <a:rPr lang="ru-RU" dirty="0" smtClean="0"/>
              <a:t> и др., ИРО Кировской области. – Киров: ООО «Типография «Старая Вятка», 2016.</a:t>
            </a:r>
            <a:endParaRPr lang="ru-RU" dirty="0"/>
          </a:p>
        </p:txBody>
      </p:sp>
      <p:pic>
        <p:nvPicPr>
          <p:cNvPr id="11268" name="Рисунок 4"/>
          <p:cNvPicPr>
            <a:picLocks noChangeAspect="1"/>
          </p:cNvPicPr>
          <p:nvPr/>
        </p:nvPicPr>
        <p:blipFill>
          <a:blip r:embed="rId2" cstate="print">
            <a:extLst>
              <a:ext uri="{28A0092B-C50C-407E-A947-70E740481C1C}">
                <a14:useLocalDpi xmlns:a14="http://schemas.microsoft.com/office/drawing/2010/main" val="0"/>
              </a:ext>
            </a:extLst>
          </a:blip>
          <a:srcRect l="16219" t="510" r="14085" b="29895"/>
          <a:stretch>
            <a:fillRect/>
          </a:stretch>
        </p:blipFill>
        <p:spPr bwMode="auto">
          <a:xfrm>
            <a:off x="2238375" y="1533526"/>
            <a:ext cx="3278188" cy="4752975"/>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6245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endParaRPr lang="ru-RU" dirty="0" smtClean="0"/>
          </a:p>
        </p:txBody>
      </p:sp>
      <p:sp>
        <p:nvSpPr>
          <p:cNvPr id="3" name="Содержимое 2"/>
          <p:cNvSpPr>
            <a:spLocks noGrp="1"/>
          </p:cNvSpPr>
          <p:nvPr>
            <p:ph idx="1"/>
          </p:nvPr>
        </p:nvSpPr>
        <p:spPr>
          <a:xfrm>
            <a:off x="718457" y="1600201"/>
            <a:ext cx="10526486" cy="4829175"/>
          </a:xfrm>
        </p:spPr>
        <p:txBody>
          <a:bodyPr>
            <a:normAutofit fontScale="77500" lnSpcReduction="20000"/>
          </a:bodyPr>
          <a:lstStyle/>
          <a:p>
            <a:pPr>
              <a:buFont typeface="Arial" charset="0"/>
              <a:buChar char="•"/>
              <a:defRPr/>
            </a:pPr>
            <a:r>
              <a:rPr lang="ru-RU" sz="3400" dirty="0"/>
              <a:t>В результате апробации ВПР в 2016 году обучающиеся Кировской области показали высокие результаты освоения ФГОС НОО:</a:t>
            </a:r>
          </a:p>
          <a:p>
            <a:pPr>
              <a:buFont typeface="Arial" charset="0"/>
              <a:buNone/>
              <a:defRPr/>
            </a:pPr>
            <a:r>
              <a:rPr lang="ru-RU" sz="3400" dirty="0"/>
              <a:t>		- русский язык - 98,6%</a:t>
            </a:r>
          </a:p>
          <a:p>
            <a:pPr>
              <a:buFont typeface="Arial" charset="0"/>
              <a:buNone/>
              <a:defRPr/>
            </a:pPr>
            <a:r>
              <a:rPr lang="ru-RU" sz="3400" dirty="0"/>
              <a:t>		- математика - 98,9%</a:t>
            </a:r>
          </a:p>
          <a:p>
            <a:pPr>
              <a:buFont typeface="Arial" charset="0"/>
              <a:buNone/>
              <a:defRPr/>
            </a:pPr>
            <a:r>
              <a:rPr lang="ru-RU" sz="3400" dirty="0"/>
              <a:t>		- окружающий мир - 99,4%</a:t>
            </a:r>
          </a:p>
          <a:p>
            <a:pPr>
              <a:buFont typeface="Arial" charset="0"/>
              <a:buChar char="•"/>
              <a:defRPr/>
            </a:pPr>
            <a:r>
              <a:rPr lang="ru-RU" sz="3400" dirty="0"/>
              <a:t>Средний процент качества </a:t>
            </a:r>
            <a:r>
              <a:rPr lang="ru-RU" sz="3400" dirty="0" err="1"/>
              <a:t>обученности</a:t>
            </a:r>
            <a:r>
              <a:rPr lang="ru-RU" sz="3400" dirty="0"/>
              <a:t> составил:</a:t>
            </a:r>
          </a:p>
          <a:p>
            <a:pPr>
              <a:buFont typeface="Arial" charset="0"/>
              <a:buNone/>
              <a:defRPr/>
            </a:pPr>
            <a:r>
              <a:rPr lang="ru-RU" sz="3400" dirty="0"/>
              <a:t>		- русский язык - 88,6%</a:t>
            </a:r>
          </a:p>
          <a:p>
            <a:pPr>
              <a:buFont typeface="Arial" charset="0"/>
              <a:buNone/>
              <a:defRPr/>
            </a:pPr>
            <a:r>
              <a:rPr lang="ru-RU" sz="3400" dirty="0"/>
              <a:t>		- математика - 88,1%</a:t>
            </a:r>
          </a:p>
          <a:p>
            <a:pPr>
              <a:buFont typeface="Arial" charset="0"/>
              <a:buNone/>
              <a:defRPr/>
            </a:pPr>
            <a:r>
              <a:rPr lang="ru-RU" sz="3400" dirty="0"/>
              <a:t>		- окружающий мир - </a:t>
            </a:r>
            <a:r>
              <a:rPr lang="ru-RU" sz="3400" dirty="0" smtClean="0"/>
              <a:t>76,1%</a:t>
            </a:r>
          </a:p>
          <a:p>
            <a:pPr marL="0" indent="0">
              <a:buNone/>
              <a:defRPr/>
            </a:pPr>
            <a:r>
              <a:rPr lang="ru-RU" sz="3400" b="1" dirty="0" smtClean="0"/>
              <a:t>Менее успешно обучающиеся выполнили задания, нацеленные на проверку не только предметных, но и личностных и метапредметных результатов. </a:t>
            </a:r>
          </a:p>
          <a:p>
            <a:pPr>
              <a:buFont typeface="Arial" charset="0"/>
              <a:buChar char="•"/>
              <a:defRPr/>
            </a:pPr>
            <a:endParaRPr lang="ru-RU" dirty="0"/>
          </a:p>
        </p:txBody>
      </p:sp>
      <p:sp>
        <p:nvSpPr>
          <p:cNvPr id="4" name="Заголовок 2"/>
          <p:cNvSpPr txBox="1">
            <a:spLocks/>
          </p:cNvSpPr>
          <p:nvPr/>
        </p:nvSpPr>
        <p:spPr bwMode="auto">
          <a:xfrm>
            <a:off x="1952625" y="214313"/>
            <a:ext cx="8229600" cy="1143000"/>
          </a:xfrm>
          <a:prstGeom prst="rect">
            <a:avLst/>
          </a:prstGeom>
          <a:noFill/>
          <a:ln w="9525">
            <a:noFill/>
            <a:miter lim="800000"/>
            <a:headEnd/>
            <a:tailEnd/>
          </a:ln>
        </p:spPr>
        <p:txBody>
          <a:bodyPr anchor="ctr"/>
          <a:lstStyle/>
          <a:p>
            <a:pPr algn="ctr" eaLnBrk="0" hangingPunct="0">
              <a:defRPr/>
            </a:pPr>
            <a:r>
              <a:rPr lang="ru-RU" sz="3600" b="1" dirty="0">
                <a:solidFill>
                  <a:srgbClr val="0070C0"/>
                </a:solidFill>
                <a:latin typeface="+mj-lt"/>
                <a:ea typeface="+mj-ea"/>
                <a:cs typeface="+mj-cs"/>
              </a:rPr>
              <a:t>Результаты проведения в регионе апробации ВПР</a:t>
            </a:r>
            <a:endParaRPr lang="ru-RU" sz="3600" dirty="0">
              <a:solidFill>
                <a:srgbClr val="0070C0"/>
              </a:solidFill>
              <a:latin typeface="+mj-lt"/>
              <a:ea typeface="+mj-ea"/>
              <a:cs typeface="+mj-cs"/>
            </a:endParaRPr>
          </a:p>
        </p:txBody>
      </p:sp>
    </p:spTree>
    <p:extLst>
      <p:ext uri="{BB962C8B-B14F-4D97-AF65-F5344CB8AC3E}">
        <p14:creationId xmlns:p14="http://schemas.microsoft.com/office/powerpoint/2010/main" val="99297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endParaRPr lang="ru-RU" altLang="ru-RU" smtClean="0"/>
          </a:p>
        </p:txBody>
      </p:sp>
      <p:sp>
        <p:nvSpPr>
          <p:cNvPr id="26627" name="Объект 2"/>
          <p:cNvSpPr>
            <a:spLocks noGrp="1"/>
          </p:cNvSpPr>
          <p:nvPr>
            <p:ph idx="1"/>
          </p:nvPr>
        </p:nvSpPr>
        <p:spPr/>
        <p:txBody>
          <a:bodyPr/>
          <a:lstStyle/>
          <a:p>
            <a:endParaRPr lang="ru-RU" altLang="ru-RU" smtClean="0"/>
          </a:p>
        </p:txBody>
      </p:sp>
      <p:pic>
        <p:nvPicPr>
          <p:cNvPr id="26628" name="Рисунок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028" y="0"/>
            <a:ext cx="11070771"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07450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Рисунок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9050"/>
            <a:ext cx="9144000"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82236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dirty="0"/>
              <a:t>Для повышения качества </a:t>
            </a:r>
            <a:r>
              <a:rPr lang="ru-RU" sz="3600" dirty="0" err="1"/>
              <a:t>обученности</a:t>
            </a:r>
            <a:r>
              <a:rPr lang="ru-RU" sz="3600" dirty="0"/>
              <a:t> младших школьников по русскому языку учителям начальных классов </a:t>
            </a:r>
            <a:r>
              <a:rPr lang="ru-RU" sz="3600" dirty="0" smtClean="0"/>
              <a:t>рекомендуем:</a:t>
            </a:r>
            <a:endParaRPr lang="ru-RU" sz="3600" dirty="0"/>
          </a:p>
        </p:txBody>
      </p:sp>
      <p:sp>
        <p:nvSpPr>
          <p:cNvPr id="3" name="Объект 2"/>
          <p:cNvSpPr>
            <a:spLocks noGrp="1"/>
          </p:cNvSpPr>
          <p:nvPr>
            <p:ph idx="1"/>
          </p:nvPr>
        </p:nvSpPr>
        <p:spPr/>
        <p:txBody>
          <a:bodyPr>
            <a:normAutofit fontScale="62500" lnSpcReduction="20000"/>
          </a:bodyPr>
          <a:lstStyle/>
          <a:p>
            <a:pPr marL="0" indent="0">
              <a:buNone/>
            </a:pPr>
            <a:endParaRPr lang="ru-RU" dirty="0"/>
          </a:p>
          <a:p>
            <a:pPr lvl="0"/>
            <a:r>
              <a:rPr lang="ru-RU" dirty="0"/>
              <a:t>Проводить планомерную работу с 1 по 4 класс для успешного достижения планируемых результатов по работе с текстом. Обращаем внимание учителя на то, что данные результаты, в соответствии с ПООП, в настоящее время вынесены из предметных результатов по русскому языку и литературному чтению в перечень метапредметных результатов.</a:t>
            </a:r>
          </a:p>
          <a:p>
            <a:pPr lvl="0"/>
            <a:r>
              <a:rPr lang="ru-RU" dirty="0"/>
              <a:t>В целях повышения качества освоения содержательной линии «Орфография и пунктуация» использовать разнообразные приемы по формированию умений у обучающихся соблюдать при письме изученные орфографические и пунктуационные нормы. </a:t>
            </a:r>
          </a:p>
          <a:p>
            <a:pPr lvl="0"/>
            <a:r>
              <a:rPr lang="ru-RU" dirty="0"/>
              <a:t>При подготовке учащихся к итоговым работам по русскому языку необходимо практиковать выполнение обучающимися грамматических заданий на протяжении всего урока.  </a:t>
            </a:r>
          </a:p>
          <a:p>
            <a:pPr lvl="0"/>
            <a:r>
              <a:rPr lang="ru-RU" dirty="0"/>
              <a:t>Включать в работу с учащимися в течение всего периода обучения задания разного уровня: базового и повышенного (для достижения результатов блока «Выпускник научится»), высокого (для достижения результатов блока «</a:t>
            </a:r>
            <a:r>
              <a:rPr lang="ru-RU" i="1" dirty="0"/>
              <a:t>Выпускник получит возможность научиться</a:t>
            </a:r>
            <a:r>
              <a:rPr lang="ru-RU" dirty="0"/>
              <a:t>»).  </a:t>
            </a:r>
          </a:p>
          <a:p>
            <a:pPr lvl="0"/>
            <a:r>
              <a:rPr lang="ru-RU" dirty="0"/>
              <a:t>Применяемые для отработки предметных и метапредметных умений задания должны быть разнотипными, чтобы у обучающихся не формировался стереотипный подход к оцениванию их достижений.</a:t>
            </a:r>
          </a:p>
          <a:p>
            <a:endParaRPr lang="ru-RU" dirty="0"/>
          </a:p>
        </p:txBody>
      </p:sp>
    </p:spTree>
    <p:extLst>
      <p:ext uri="{BB962C8B-B14F-4D97-AF65-F5344CB8AC3E}">
        <p14:creationId xmlns:p14="http://schemas.microsoft.com/office/powerpoint/2010/main" val="3637572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507218"/>
          </a:xfrm>
        </p:spPr>
        <p:txBody>
          <a:bodyPr>
            <a:normAutofit fontScale="90000"/>
          </a:bodyPr>
          <a:lstStyle/>
          <a:p>
            <a:pPr algn="ctr"/>
            <a:r>
              <a:rPr lang="ru-RU" sz="3600" dirty="0"/>
              <a:t>В целях повышения качества математической подготовки учащихся начальной школы </a:t>
            </a:r>
            <a:r>
              <a:rPr lang="ru-RU" sz="3600" dirty="0" smtClean="0"/>
              <a:t>учителям </a:t>
            </a:r>
            <a:r>
              <a:rPr lang="ru-RU" sz="3600" dirty="0"/>
              <a:t>начальных классов рекомендуется: </a:t>
            </a:r>
            <a:br>
              <a:rPr lang="ru-RU" sz="3600" dirty="0"/>
            </a:br>
            <a:endParaRPr lang="ru-RU" sz="3600" dirty="0"/>
          </a:p>
        </p:txBody>
      </p:sp>
      <p:sp>
        <p:nvSpPr>
          <p:cNvPr id="3" name="Объект 2"/>
          <p:cNvSpPr>
            <a:spLocks noGrp="1"/>
          </p:cNvSpPr>
          <p:nvPr>
            <p:ph idx="1"/>
          </p:nvPr>
        </p:nvSpPr>
        <p:spPr>
          <a:xfrm>
            <a:off x="838200" y="2296885"/>
            <a:ext cx="10515600" cy="3880077"/>
          </a:xfrm>
        </p:spPr>
        <p:txBody>
          <a:bodyPr>
            <a:normAutofit fontScale="85000" lnSpcReduction="20000"/>
          </a:bodyPr>
          <a:lstStyle/>
          <a:p>
            <a:r>
              <a:rPr lang="ru-RU" dirty="0" smtClean="0"/>
              <a:t>- </a:t>
            </a:r>
            <a:r>
              <a:rPr lang="ru-RU" dirty="0"/>
              <a:t>включать стандартные и нестандартные учебные ситуации в работу по формированию предметных умений обучающихся;</a:t>
            </a:r>
          </a:p>
          <a:p>
            <a:r>
              <a:rPr lang="ru-RU" dirty="0"/>
              <a:t>- в систему работы учителя должны быть включены задания по математике, для выполнения которых требуется применение 2-3 умений из разных содержательных разделов;</a:t>
            </a:r>
          </a:p>
          <a:p>
            <a:r>
              <a:rPr lang="ru-RU" dirty="0"/>
              <a:t>- включать в работу с учащимися в течение всего периода обучения задания разного уровня: базового и повышенного (для достижения результатов блока «Выпускник научится»), высокого, в котором согласно ПООП НОО задания строятся на необязательном к освоению каждым учеником предметным содержании (для достижения результатов блока «</a:t>
            </a:r>
            <a:r>
              <a:rPr lang="ru-RU" i="1" dirty="0"/>
              <a:t>Выпускник получит возможность научиться</a:t>
            </a:r>
            <a:r>
              <a:rPr lang="ru-RU" dirty="0"/>
              <a:t>»).  </a:t>
            </a:r>
          </a:p>
          <a:p>
            <a:r>
              <a:rPr lang="ru-RU" i="1" dirty="0"/>
              <a:t>- </a:t>
            </a:r>
            <a:r>
              <a:rPr lang="ru-RU" dirty="0"/>
              <a:t>систематизировать работу по</a:t>
            </a:r>
            <a:r>
              <a:rPr lang="ru-RU" i="1" dirty="0"/>
              <a:t> </a:t>
            </a:r>
            <a:r>
              <a:rPr lang="ru-RU" dirty="0"/>
              <a:t>формированию и оценке УУД на предметном математическом содержании.</a:t>
            </a:r>
          </a:p>
          <a:p>
            <a:endParaRPr lang="ru-RU" dirty="0"/>
          </a:p>
          <a:p>
            <a:endParaRPr lang="ru-RU" dirty="0"/>
          </a:p>
        </p:txBody>
      </p:sp>
    </p:spTree>
    <p:extLst>
      <p:ext uri="{BB962C8B-B14F-4D97-AF65-F5344CB8AC3E}">
        <p14:creationId xmlns:p14="http://schemas.microsoft.com/office/powerpoint/2010/main" val="2615754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dirty="0"/>
              <a:t>В целях повышения качества </a:t>
            </a:r>
            <a:r>
              <a:rPr lang="ru-RU" sz="3600" dirty="0" smtClean="0"/>
              <a:t>естественнонаучной подготовки </a:t>
            </a:r>
            <a:r>
              <a:rPr lang="ru-RU" sz="3600" dirty="0"/>
              <a:t>учащихся начальной школы учителям начальных классов рекомендуется:</a:t>
            </a:r>
          </a:p>
        </p:txBody>
      </p:sp>
      <p:sp>
        <p:nvSpPr>
          <p:cNvPr id="3" name="Объект 2"/>
          <p:cNvSpPr>
            <a:spLocks noGrp="1"/>
          </p:cNvSpPr>
          <p:nvPr>
            <p:ph idx="1"/>
          </p:nvPr>
        </p:nvSpPr>
        <p:spPr>
          <a:xfrm>
            <a:off x="838200" y="2285999"/>
            <a:ext cx="10515600" cy="3890963"/>
          </a:xfrm>
        </p:spPr>
        <p:txBody>
          <a:bodyPr>
            <a:normAutofit/>
          </a:bodyPr>
          <a:lstStyle/>
          <a:p>
            <a:pPr marL="0" indent="0">
              <a:buNone/>
            </a:pPr>
            <a:r>
              <a:rPr lang="ru-RU" dirty="0"/>
              <a:t>−  </a:t>
            </a:r>
            <a:r>
              <a:rPr lang="ru-RU" dirty="0" smtClean="0"/>
              <a:t>целесообразно  </a:t>
            </a:r>
            <a:r>
              <a:rPr lang="ru-RU" dirty="0"/>
              <a:t>больше  внимания  уделять  выполнению  заданий, требующих логических рассуждений, обоснований, доказательств; </a:t>
            </a:r>
          </a:p>
          <a:p>
            <a:pPr marL="0" indent="0">
              <a:buNone/>
            </a:pPr>
            <a:r>
              <a:rPr lang="ru-RU" dirty="0"/>
              <a:t>−  </a:t>
            </a:r>
            <a:r>
              <a:rPr lang="ru-RU" dirty="0" smtClean="0"/>
              <a:t>обратить </a:t>
            </a:r>
            <a:r>
              <a:rPr lang="ru-RU" dirty="0"/>
              <a:t>внимание на выполнение практико-ориентированных  заданий,  связанных  со  свойствами  объектов  и процессов окружающего мира, с реальными бытовыми ситуациями, а также на развитие логического мышления</a:t>
            </a:r>
            <a:r>
              <a:rPr lang="ru-RU" dirty="0" smtClean="0"/>
              <a:t>;</a:t>
            </a:r>
          </a:p>
          <a:p>
            <a:pPr marL="0" indent="0">
              <a:buNone/>
            </a:pPr>
            <a:r>
              <a:rPr lang="ru-RU" dirty="0" smtClean="0"/>
              <a:t>- </a:t>
            </a:r>
            <a:r>
              <a:rPr lang="ru-RU" dirty="0"/>
              <a:t>с</a:t>
            </a:r>
            <a:r>
              <a:rPr lang="ru-RU" dirty="0" smtClean="0"/>
              <a:t>истемно формировать  УУД, проводить их оценку и контроль. </a:t>
            </a:r>
            <a:endParaRPr lang="ru-RU" dirty="0"/>
          </a:p>
        </p:txBody>
      </p:sp>
    </p:spTree>
    <p:extLst>
      <p:ext uri="{BB962C8B-B14F-4D97-AF65-F5344CB8AC3E}">
        <p14:creationId xmlns:p14="http://schemas.microsoft.com/office/powerpoint/2010/main" val="13357232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882776" y="514350"/>
            <a:ext cx="8785225" cy="914400"/>
          </a:xfrm>
        </p:spPr>
        <p:txBody>
          <a:bodyPr>
            <a:normAutofit fontScale="90000"/>
          </a:bodyPr>
          <a:lstStyle/>
          <a:p>
            <a:pPr algn="ctr" eaLnBrk="1" hangingPunct="1">
              <a:defRPr/>
            </a:pPr>
            <a:r>
              <a:rPr lang="ru-RU" sz="3800" b="1" dirty="0">
                <a:solidFill>
                  <a:srgbClr val="0070C0"/>
                </a:solidFill>
              </a:rPr>
              <a:t>Проект кафедры </a:t>
            </a:r>
            <a:r>
              <a:rPr lang="ru-RU" sz="3800" b="1" dirty="0" err="1">
                <a:solidFill>
                  <a:srgbClr val="0070C0"/>
                </a:solidFill>
              </a:rPr>
              <a:t>ДиНОО</a:t>
            </a:r>
            <a:r>
              <a:rPr lang="ru-RU" sz="3800" b="1" dirty="0">
                <a:solidFill>
                  <a:srgbClr val="0070C0"/>
                </a:solidFill>
              </a:rPr>
              <a:t/>
            </a:r>
            <a:br>
              <a:rPr lang="ru-RU" sz="3800" b="1" dirty="0">
                <a:solidFill>
                  <a:srgbClr val="0070C0"/>
                </a:solidFill>
              </a:rPr>
            </a:br>
            <a:r>
              <a:rPr lang="ru-RU" sz="3800" b="1" dirty="0">
                <a:solidFill>
                  <a:srgbClr val="0070C0"/>
                </a:solidFill>
              </a:rPr>
              <a:t>«Оценка личностных и </a:t>
            </a:r>
            <a:r>
              <a:rPr lang="ru-RU" sz="3800" b="1" dirty="0" err="1">
                <a:solidFill>
                  <a:srgbClr val="0070C0"/>
                </a:solidFill>
              </a:rPr>
              <a:t>метапредметных</a:t>
            </a:r>
            <a:r>
              <a:rPr lang="ru-RU" sz="3800" b="1" dirty="0">
                <a:solidFill>
                  <a:srgbClr val="0070C0"/>
                </a:solidFill>
              </a:rPr>
              <a:t> результатов»</a:t>
            </a:r>
          </a:p>
        </p:txBody>
      </p:sp>
      <p:pic>
        <p:nvPicPr>
          <p:cNvPr id="43011" name="Содержимое 3" descr="C:\Users\irodosh\Desktop\default.jpe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952875" y="2036764"/>
            <a:ext cx="4159250" cy="4321175"/>
          </a:xfrm>
          <a:prstGeom prst="rect">
            <a:avLst/>
          </a:prstGeom>
          <a:noFill/>
          <a:ln w="76200">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3263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Этапы методического сопровождения качества образования</a:t>
            </a:r>
            <a:endParaRPr lang="ru-RU" dirty="0"/>
          </a:p>
        </p:txBody>
      </p:sp>
      <p:sp>
        <p:nvSpPr>
          <p:cNvPr id="3" name="Объект 2"/>
          <p:cNvSpPr>
            <a:spLocks noGrp="1"/>
          </p:cNvSpPr>
          <p:nvPr>
            <p:ph idx="1"/>
          </p:nvPr>
        </p:nvSpPr>
        <p:spPr/>
        <p:txBody>
          <a:bodyPr/>
          <a:lstStyle/>
          <a:p>
            <a:r>
              <a:rPr lang="ru-RU" dirty="0" smtClean="0"/>
              <a:t>Анализ результатов оценки качества образования в регионе, муниципалитете, ОО.</a:t>
            </a:r>
          </a:p>
          <a:p>
            <a:r>
              <a:rPr lang="ru-RU" dirty="0" smtClean="0"/>
              <a:t>Определение перспективных направлений в развитии качества, определение сильных сторон.</a:t>
            </a:r>
          </a:p>
          <a:p>
            <a:r>
              <a:rPr lang="ru-RU" dirty="0" smtClean="0"/>
              <a:t>Выявление «проблемных мест», анализ причин.</a:t>
            </a:r>
          </a:p>
          <a:p>
            <a:r>
              <a:rPr lang="ru-RU" dirty="0" smtClean="0"/>
              <a:t>Построение методической работы на уровне региона, муниципалитета, ОО.</a:t>
            </a:r>
          </a:p>
          <a:p>
            <a:r>
              <a:rPr lang="ru-RU" dirty="0" smtClean="0"/>
              <a:t>Оценка качества образования. </a:t>
            </a:r>
            <a:endParaRPr lang="ru-RU" dirty="0"/>
          </a:p>
        </p:txBody>
      </p:sp>
    </p:spTree>
    <p:extLst>
      <p:ext uri="{BB962C8B-B14F-4D97-AF65-F5344CB8AC3E}">
        <p14:creationId xmlns:p14="http://schemas.microsoft.com/office/powerpoint/2010/main" val="33437660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Прямоугольник 2"/>
          <p:cNvSpPr>
            <a:spLocks noChangeArrowheads="1"/>
          </p:cNvSpPr>
          <p:nvPr/>
        </p:nvSpPr>
        <p:spPr bwMode="auto">
          <a:xfrm>
            <a:off x="2667001" y="428625"/>
            <a:ext cx="75723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ru-RU" sz="2800" b="1">
                <a:solidFill>
                  <a:srgbClr val="0070C0"/>
                </a:solidFill>
              </a:rPr>
              <a:t>Проект кафедры ДиНОО</a:t>
            </a:r>
            <a:br>
              <a:rPr lang="ru-RU" sz="2800" b="1">
                <a:solidFill>
                  <a:srgbClr val="0070C0"/>
                </a:solidFill>
              </a:rPr>
            </a:br>
            <a:r>
              <a:rPr lang="ru-RU" sz="2800" b="1">
                <a:solidFill>
                  <a:srgbClr val="0070C0"/>
                </a:solidFill>
              </a:rPr>
              <a:t>«Оценка личностных и метапредметных результатов»</a:t>
            </a:r>
            <a:endParaRPr lang="ru-RU" sz="2800" b="1"/>
          </a:p>
        </p:txBody>
      </p:sp>
      <p:pic>
        <p:nvPicPr>
          <p:cNvPr id="4403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2000251"/>
            <a:ext cx="8001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222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Заголовок 1"/>
          <p:cNvSpPr>
            <a:spLocks noGrp="1"/>
          </p:cNvSpPr>
          <p:nvPr>
            <p:ph type="title"/>
          </p:nvPr>
        </p:nvSpPr>
        <p:spPr/>
        <p:txBody>
          <a:bodyPr/>
          <a:lstStyle/>
          <a:p>
            <a:pPr eaLnBrk="1" hangingPunct="1"/>
            <a:r>
              <a:rPr lang="ru-RU" sz="2800" b="1">
                <a:solidFill>
                  <a:srgbClr val="0070C0"/>
                </a:solidFill>
              </a:rPr>
              <a:t>Кафедра дошкольного и начального общего образования</a:t>
            </a:r>
            <a:endParaRPr lang="ru-RU" sz="2800">
              <a:solidFill>
                <a:srgbClr val="AB2627"/>
              </a:solidFill>
            </a:endParaRPr>
          </a:p>
        </p:txBody>
      </p:sp>
      <p:sp>
        <p:nvSpPr>
          <p:cNvPr id="3" name="Содержимое 2"/>
          <p:cNvSpPr>
            <a:spLocks noGrp="1"/>
          </p:cNvSpPr>
          <p:nvPr>
            <p:ph sz="quarter" idx="1"/>
          </p:nvPr>
        </p:nvSpPr>
        <p:spPr>
          <a:xfrm>
            <a:off x="5738813" y="1643063"/>
            <a:ext cx="4500562" cy="4525962"/>
          </a:xfrm>
        </p:spPr>
        <p:txBody>
          <a:bodyPr>
            <a:normAutofit fontScale="92500" lnSpcReduction="10000"/>
          </a:bodyPr>
          <a:lstStyle/>
          <a:p>
            <a:pPr marL="274320" indent="-274320">
              <a:buNone/>
              <a:defRPr/>
            </a:pPr>
            <a:r>
              <a:rPr lang="ru-RU" dirty="0" smtClean="0"/>
              <a:t>    </a:t>
            </a:r>
            <a:r>
              <a:rPr lang="ru-RU" b="1" dirty="0" smtClean="0"/>
              <a:t>Методические </a:t>
            </a:r>
            <a:r>
              <a:rPr lang="ru-RU" b="1" dirty="0"/>
              <a:t>рекомендации по оценке личностных и </a:t>
            </a:r>
            <a:r>
              <a:rPr lang="ru-RU" b="1" dirty="0" err="1"/>
              <a:t>метапредметных</a:t>
            </a:r>
            <a:r>
              <a:rPr lang="ru-RU" b="1" dirty="0"/>
              <a:t> результатов освоения обучающимися основной образовательной программы начального общего образования </a:t>
            </a:r>
            <a:r>
              <a:rPr lang="ru-RU" dirty="0"/>
              <a:t>/ [Е.В. Арасланова, О.А. </a:t>
            </a:r>
            <a:r>
              <a:rPr lang="ru-RU" dirty="0" err="1" smtClean="0"/>
              <a:t>Баги-на</a:t>
            </a:r>
            <a:r>
              <a:rPr lang="ru-RU" dirty="0"/>
              <a:t>,  О.Н. </a:t>
            </a:r>
            <a:r>
              <a:rPr lang="ru-RU" dirty="0" err="1"/>
              <a:t>Бершанская</a:t>
            </a:r>
            <a:r>
              <a:rPr lang="ru-RU" dirty="0"/>
              <a:t> и др.]. – Киров: ИРО Кировской области, 2015.</a:t>
            </a:r>
          </a:p>
        </p:txBody>
      </p:sp>
      <p:pic>
        <p:nvPicPr>
          <p:cNvPr id="450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4063" y="1500189"/>
            <a:ext cx="347980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26242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Заголовок 1"/>
          <p:cNvSpPr>
            <a:spLocks noGrp="1"/>
          </p:cNvSpPr>
          <p:nvPr>
            <p:ph type="title" idx="4294967295"/>
          </p:nvPr>
        </p:nvSpPr>
        <p:spPr>
          <a:xfrm>
            <a:off x="2590799" y="274638"/>
            <a:ext cx="7466013" cy="1143000"/>
          </a:xfrm>
        </p:spPr>
        <p:txBody>
          <a:bodyPr/>
          <a:lstStyle/>
          <a:p>
            <a:pPr eaLnBrk="1" hangingPunct="1"/>
            <a:r>
              <a:rPr lang="ru-RU" altLang="ru-RU" sz="4800" dirty="0">
                <a:solidFill>
                  <a:srgbClr val="0070C0"/>
                </a:solidFill>
              </a:rPr>
              <a:t>Благодарим за внимание!</a:t>
            </a:r>
          </a:p>
        </p:txBody>
      </p:sp>
      <p:sp>
        <p:nvSpPr>
          <p:cNvPr id="46083" name="Содержимое 2"/>
          <p:cNvSpPr>
            <a:spLocks noGrp="1"/>
          </p:cNvSpPr>
          <p:nvPr>
            <p:ph idx="4294967295"/>
          </p:nvPr>
        </p:nvSpPr>
        <p:spPr>
          <a:xfrm>
            <a:off x="1666876" y="1571625"/>
            <a:ext cx="9001125" cy="4929188"/>
          </a:xfrm>
        </p:spPr>
        <p:txBody>
          <a:bodyPr/>
          <a:lstStyle/>
          <a:p>
            <a:pPr algn="ctr" eaLnBrk="1" hangingPunct="1">
              <a:lnSpc>
                <a:spcPct val="90000"/>
              </a:lnSpc>
              <a:buFontTx/>
              <a:buNone/>
            </a:pPr>
            <a:endParaRPr lang="ru-RU" altLang="ru-RU" sz="4000"/>
          </a:p>
          <a:p>
            <a:pPr algn="ctr" eaLnBrk="1" hangingPunct="1">
              <a:lnSpc>
                <a:spcPct val="90000"/>
              </a:lnSpc>
              <a:buFontTx/>
              <a:buNone/>
            </a:pPr>
            <a:r>
              <a:rPr lang="ru-RU" altLang="ru-RU" sz="4000"/>
              <a:t>Электронная почта кафедры ДиНОО</a:t>
            </a:r>
          </a:p>
          <a:p>
            <a:pPr algn="ctr" eaLnBrk="1" hangingPunct="1">
              <a:lnSpc>
                <a:spcPct val="90000"/>
              </a:lnSpc>
              <a:buFontTx/>
              <a:buNone/>
            </a:pPr>
            <a:r>
              <a:rPr lang="en-US" altLang="ru-RU" sz="4000" b="1">
                <a:hlinkClick r:id="rId2"/>
              </a:rPr>
              <a:t>dinoo@kirovipk.ru</a:t>
            </a:r>
            <a:endParaRPr lang="ru-RU" altLang="ru-RU" sz="4000" b="1">
              <a:hlinkClick r:id="rId2"/>
            </a:endParaRPr>
          </a:p>
          <a:p>
            <a:pPr algn="ctr" eaLnBrk="1" hangingPunct="1">
              <a:lnSpc>
                <a:spcPct val="90000"/>
              </a:lnSpc>
              <a:buFontTx/>
              <a:buNone/>
            </a:pPr>
            <a:r>
              <a:rPr lang="ru-RU" altLang="ru-RU" sz="4000"/>
              <a:t>Сайт ИРО Кировской области</a:t>
            </a:r>
          </a:p>
          <a:p>
            <a:pPr algn="ctr" eaLnBrk="1" hangingPunct="1">
              <a:lnSpc>
                <a:spcPct val="90000"/>
              </a:lnSpc>
              <a:buFontTx/>
              <a:buNone/>
            </a:pPr>
            <a:r>
              <a:rPr lang="en-US" altLang="ru-RU" sz="4000" b="1">
                <a:hlinkClick r:id="rId3"/>
              </a:rPr>
              <a:t>http://kirovipk.ru/</a:t>
            </a:r>
            <a:endParaRPr lang="ru-RU" altLang="ru-RU" sz="4000" b="1"/>
          </a:p>
          <a:p>
            <a:pPr algn="ctr" eaLnBrk="1" hangingPunct="1">
              <a:lnSpc>
                <a:spcPct val="90000"/>
              </a:lnSpc>
              <a:buFontTx/>
              <a:buNone/>
            </a:pPr>
            <a:endParaRPr lang="ru-RU" altLang="ru-RU"/>
          </a:p>
        </p:txBody>
      </p:sp>
    </p:spTree>
    <p:extLst>
      <p:ext uri="{BB962C8B-B14F-4D97-AF65-F5344CB8AC3E}">
        <p14:creationId xmlns:p14="http://schemas.microsoft.com/office/powerpoint/2010/main" val="1096449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503714"/>
            <a:ext cx="10515600" cy="3673248"/>
          </a:xfrm>
        </p:spPr>
        <p:txBody>
          <a:bodyPr>
            <a:normAutofit fontScale="85000" lnSpcReduction="20000"/>
          </a:bodyPr>
          <a:lstStyle/>
          <a:p>
            <a:pPr marL="0" indent="0">
              <a:buNone/>
            </a:pPr>
            <a:r>
              <a:rPr lang="ru-RU" sz="2200" dirty="0" smtClean="0"/>
              <a:t>Задачи</a:t>
            </a:r>
            <a:r>
              <a:rPr lang="ru-RU" sz="2200" dirty="0"/>
              <a:t>:</a:t>
            </a:r>
            <a:endParaRPr lang="ru-RU" sz="2200" dirty="0" smtClean="0">
              <a:effectLst/>
            </a:endParaRPr>
          </a:p>
          <a:p>
            <a:pPr algn="just"/>
            <a:r>
              <a:rPr lang="ru-RU" sz="2400" dirty="0" smtClean="0"/>
              <a:t>выработка </a:t>
            </a:r>
            <a:r>
              <a:rPr lang="ru-RU" sz="2400" dirty="0"/>
              <a:t>общего подхода к понимаю качества дошкольного образования для обеспечения согласованности деятельности элементов системы внутренней и внешней оценки для реализации права граждан на получение качественного дошкольного образования;</a:t>
            </a:r>
            <a:endParaRPr lang="ru-RU" sz="2400" dirty="0" smtClean="0">
              <a:effectLst/>
            </a:endParaRPr>
          </a:p>
          <a:p>
            <a:pPr algn="just"/>
            <a:r>
              <a:rPr lang="ru-RU" sz="2400" dirty="0" smtClean="0"/>
              <a:t> </a:t>
            </a:r>
            <a:r>
              <a:rPr lang="ru-RU" sz="2400" dirty="0"/>
              <a:t>определение основных механизмов измерения параметров, характеризующих качество дошкольного образования, принципов обработки результатов измерений, разработка и коррекция инструментария;</a:t>
            </a:r>
            <a:endParaRPr lang="ru-RU" sz="2400" dirty="0" smtClean="0">
              <a:effectLst/>
            </a:endParaRPr>
          </a:p>
          <a:p>
            <a:pPr algn="just"/>
            <a:r>
              <a:rPr lang="ru-RU" sz="2400" dirty="0" smtClean="0"/>
              <a:t>получение </a:t>
            </a:r>
            <a:r>
              <a:rPr lang="ru-RU" sz="2400" dirty="0"/>
              <a:t>объективных данных о состоянии качества образования в ДОО Кировской области, формирование информационного банка качества.  </a:t>
            </a:r>
            <a:endParaRPr lang="ru-RU" sz="2400" dirty="0" smtClean="0">
              <a:effectLst/>
            </a:endParaRPr>
          </a:p>
          <a:p>
            <a:pPr marL="0" indent="0" algn="just">
              <a:buNone/>
            </a:pPr>
            <a:r>
              <a:rPr lang="ru-RU" sz="2400" dirty="0"/>
              <a:t>Для апробации были определено 89 образовательных организаций Кировской области, реализующих основные образовательные программы дошкольного </a:t>
            </a:r>
            <a:r>
              <a:rPr lang="ru-RU" sz="2400" dirty="0" smtClean="0"/>
              <a:t>образования. Для обработки были учтены в дальнейшем только оценки по 84 ОО. В 5 получены недостоверные данные. </a:t>
            </a:r>
            <a:endParaRPr lang="ru-RU" sz="2400" dirty="0"/>
          </a:p>
        </p:txBody>
      </p:sp>
      <p:sp>
        <p:nvSpPr>
          <p:cNvPr id="6" name="TextBox 5"/>
          <p:cNvSpPr txBox="1"/>
          <p:nvPr/>
        </p:nvSpPr>
        <p:spPr>
          <a:xfrm>
            <a:off x="674915" y="283029"/>
            <a:ext cx="10678886" cy="1938992"/>
          </a:xfrm>
          <a:prstGeom prst="rect">
            <a:avLst/>
          </a:prstGeom>
          <a:noFill/>
        </p:spPr>
        <p:txBody>
          <a:bodyPr wrap="square" rtlCol="0">
            <a:spAutoFit/>
          </a:bodyPr>
          <a:lstStyle/>
          <a:p>
            <a:pPr algn="ctr"/>
            <a:r>
              <a:rPr lang="ru-RU" sz="2400" dirty="0"/>
              <a:t>Оценка качества дошкольного образования</a:t>
            </a:r>
            <a:br>
              <a:rPr lang="ru-RU" sz="2400" dirty="0"/>
            </a:br>
            <a:r>
              <a:rPr lang="ru-RU" sz="2400" dirty="0"/>
              <a:t/>
            </a:r>
            <a:br>
              <a:rPr lang="ru-RU" sz="2400" dirty="0"/>
            </a:br>
            <a:r>
              <a:rPr lang="ru-RU" sz="2400" dirty="0"/>
              <a:t>	</a:t>
            </a:r>
            <a:r>
              <a:rPr lang="ru-RU" sz="2400" dirty="0" smtClean="0"/>
              <a:t>Приказ </a:t>
            </a:r>
            <a:r>
              <a:rPr lang="ru-RU" sz="2400" dirty="0"/>
              <a:t>министерства образования Кировской области </a:t>
            </a:r>
            <a:r>
              <a:rPr lang="ru-RU" sz="2400" b="1" dirty="0"/>
              <a:t>№420-42-03-05 </a:t>
            </a:r>
            <a:r>
              <a:rPr lang="ru-RU" sz="2400" b="1" dirty="0" smtClean="0"/>
              <a:t>  от </a:t>
            </a:r>
            <a:r>
              <a:rPr lang="ru-RU" sz="2400" b="1" dirty="0"/>
              <a:t>27.01.2017 «О проведении апробации технологии внешней оценки качества дошкольного образования</a:t>
            </a:r>
            <a:r>
              <a:rPr lang="ru-RU" sz="2400" b="1" dirty="0" smtClean="0"/>
              <a:t>»</a:t>
            </a:r>
            <a:endParaRPr lang="ru-RU" sz="2400" dirty="0"/>
          </a:p>
        </p:txBody>
      </p:sp>
    </p:spTree>
    <p:extLst>
      <p:ext uri="{BB962C8B-B14F-4D97-AF65-F5344CB8AC3E}">
        <p14:creationId xmlns:p14="http://schemas.microsoft.com/office/powerpoint/2010/main" val="3447611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38400" y="274638"/>
            <a:ext cx="7772400" cy="1858218"/>
          </a:xfrm>
        </p:spPr>
        <p:txBody>
          <a:bodyPr>
            <a:normAutofit fontScale="90000"/>
          </a:bodyPr>
          <a:lstStyle/>
          <a:p>
            <a:pPr algn="ctr"/>
            <a:r>
              <a:rPr lang="ru-RU" b="1" dirty="0" smtClean="0"/>
              <a:t>Оценка качества дошкольного образования проводилась </a:t>
            </a:r>
            <a:r>
              <a:rPr lang="ru-RU" b="1" dirty="0" smtClean="0"/>
              <a:t>             по </a:t>
            </a:r>
            <a:r>
              <a:rPr lang="ru-RU" b="1" dirty="0" smtClean="0"/>
              <a:t>следующим параметрам: </a:t>
            </a:r>
            <a:endParaRPr lang="ru-RU" b="1" dirty="0"/>
          </a:p>
        </p:txBody>
      </p:sp>
      <p:sp>
        <p:nvSpPr>
          <p:cNvPr id="3" name="Объект 2"/>
          <p:cNvSpPr>
            <a:spLocks noGrp="1"/>
          </p:cNvSpPr>
          <p:nvPr>
            <p:ph idx="1"/>
          </p:nvPr>
        </p:nvSpPr>
        <p:spPr>
          <a:xfrm>
            <a:off x="1001486" y="2385840"/>
            <a:ext cx="10341428" cy="3104132"/>
          </a:xfrm>
        </p:spPr>
        <p:txBody>
          <a:bodyPr>
            <a:normAutofit fontScale="92500" lnSpcReduction="10000"/>
          </a:bodyPr>
          <a:lstStyle/>
          <a:p>
            <a:pPr algn="just"/>
            <a:r>
              <a:rPr lang="ru-RU" dirty="0"/>
              <a:t>1-я группа параметров характеризует соответствие Программы требованиям </a:t>
            </a:r>
            <a:r>
              <a:rPr lang="ru-RU" dirty="0" smtClean="0"/>
              <a:t>стандарта </a:t>
            </a:r>
            <a:r>
              <a:rPr lang="ru-RU" dirty="0"/>
              <a:t>дошкольного образования;</a:t>
            </a:r>
          </a:p>
          <a:p>
            <a:pPr algn="just"/>
            <a:r>
              <a:rPr lang="ru-RU" dirty="0"/>
              <a:t>2-я группа параметров характеризует соответствие условий реализации Программы требованиям </a:t>
            </a:r>
            <a:r>
              <a:rPr lang="ru-RU" dirty="0" smtClean="0"/>
              <a:t>стандарта дошкольного образования;</a:t>
            </a:r>
            <a:endParaRPr lang="ru-RU" dirty="0"/>
          </a:p>
          <a:p>
            <a:pPr algn="just"/>
            <a:r>
              <a:rPr lang="ru-RU" dirty="0" smtClean="0"/>
              <a:t>3-я группа параметров </a:t>
            </a:r>
            <a:r>
              <a:rPr lang="ru-RU" dirty="0"/>
              <a:t>характеризует степень удовлетворенности родителей (законных представителей) деятельностью образовательной организации.</a:t>
            </a:r>
          </a:p>
          <a:p>
            <a:pPr marL="0" indent="0" algn="just">
              <a:buNone/>
            </a:pPr>
            <a:endParaRPr lang="ru-RU" dirty="0"/>
          </a:p>
        </p:txBody>
      </p:sp>
    </p:spTree>
    <p:extLst>
      <p:ext uri="{BB962C8B-B14F-4D97-AF65-F5344CB8AC3E}">
        <p14:creationId xmlns:p14="http://schemas.microsoft.com/office/powerpoint/2010/main" val="124015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t>Процедура оценки качества включала </a:t>
            </a:r>
            <a:r>
              <a:rPr lang="ru-RU" dirty="0" smtClean="0"/>
              <a:t>    две </a:t>
            </a:r>
            <a:r>
              <a:rPr lang="ru-RU" dirty="0" smtClean="0"/>
              <a:t>части:</a:t>
            </a:r>
            <a:endParaRPr lang="ru-RU" dirty="0"/>
          </a:p>
        </p:txBody>
      </p:sp>
      <p:sp>
        <p:nvSpPr>
          <p:cNvPr id="3" name="Объект 2"/>
          <p:cNvSpPr>
            <a:spLocks noGrp="1"/>
          </p:cNvSpPr>
          <p:nvPr>
            <p:ph idx="1"/>
          </p:nvPr>
        </p:nvSpPr>
        <p:spPr/>
        <p:txBody>
          <a:bodyPr/>
          <a:lstStyle/>
          <a:p>
            <a:pPr algn="just"/>
            <a:r>
              <a:rPr lang="ru-RU" dirty="0" smtClean="0"/>
              <a:t>самоанализ </a:t>
            </a:r>
            <a:r>
              <a:rPr lang="ru-RU" dirty="0" smtClean="0"/>
              <a:t>деятельности ДОО по предложенным критериям качества, конкретизирующим показатели (методы наблюдение, самоанализ документов, анкетирование</a:t>
            </a:r>
            <a:r>
              <a:rPr lang="ru-RU" dirty="0" smtClean="0"/>
              <a:t>);</a:t>
            </a:r>
            <a:endParaRPr lang="ru-RU" dirty="0" smtClean="0"/>
          </a:p>
          <a:p>
            <a:pPr algn="just"/>
            <a:r>
              <a:rPr lang="ru-RU" dirty="0" smtClean="0"/>
              <a:t>экспертная </a:t>
            </a:r>
            <a:r>
              <a:rPr lang="ru-RU" dirty="0" smtClean="0"/>
              <a:t>оценка качества дошкольного образования по тем же критериям  (</a:t>
            </a:r>
            <a:r>
              <a:rPr lang="ru-RU" dirty="0"/>
              <a:t>а</a:t>
            </a:r>
            <a:r>
              <a:rPr lang="ru-RU" dirty="0" smtClean="0"/>
              <a:t>нализ документов, анкетирование, наблюдение проводится в том случае, если есть расхождение между самооценкой и экспертной оценкой).</a:t>
            </a:r>
            <a:endParaRPr lang="ru-RU" dirty="0"/>
          </a:p>
        </p:txBody>
      </p:sp>
    </p:spTree>
    <p:extLst>
      <p:ext uri="{BB962C8B-B14F-4D97-AF65-F5344CB8AC3E}">
        <p14:creationId xmlns:p14="http://schemas.microsoft.com/office/powerpoint/2010/main" val="3936443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mn-lt"/>
              </a:rPr>
              <a:t>Кластеры:</a:t>
            </a:r>
            <a:endParaRPr lang="ru-RU" dirty="0">
              <a:latin typeface="+mn-lt"/>
            </a:endParaRPr>
          </a:p>
        </p:txBody>
      </p:sp>
      <p:sp>
        <p:nvSpPr>
          <p:cNvPr id="3" name="Объект 2"/>
          <p:cNvSpPr>
            <a:spLocks noGrp="1"/>
          </p:cNvSpPr>
          <p:nvPr>
            <p:ph idx="1"/>
          </p:nvPr>
        </p:nvSpPr>
        <p:spPr/>
        <p:txBody>
          <a:bodyPr/>
          <a:lstStyle/>
          <a:p>
            <a:pPr lvl="0" algn="just"/>
            <a:r>
              <a:rPr lang="ru-RU" dirty="0"/>
              <a:t>Городские ДОО, имеющие группы комбинированной </a:t>
            </a:r>
            <a:r>
              <a:rPr lang="ru-RU" dirty="0" smtClean="0"/>
              <a:t>                         и </a:t>
            </a:r>
            <a:r>
              <a:rPr lang="ru-RU" dirty="0"/>
              <a:t>компенсирующей направленности.</a:t>
            </a:r>
          </a:p>
          <a:p>
            <a:pPr lvl="0" algn="just"/>
            <a:r>
              <a:rPr lang="ru-RU" dirty="0"/>
              <a:t>Сельские ДОО, имеющие группы комбинированной </a:t>
            </a:r>
            <a:r>
              <a:rPr lang="ru-RU" dirty="0" smtClean="0"/>
              <a:t>                        и </a:t>
            </a:r>
            <a:r>
              <a:rPr lang="ru-RU" dirty="0"/>
              <a:t>компенсирующей направленности.</a:t>
            </a:r>
          </a:p>
          <a:p>
            <a:pPr lvl="0" algn="just"/>
            <a:r>
              <a:rPr lang="ru-RU" dirty="0"/>
              <a:t>Городские ДОО, не имеющие групп комбинированной </a:t>
            </a:r>
            <a:r>
              <a:rPr lang="ru-RU" dirty="0" smtClean="0"/>
              <a:t>                        и </a:t>
            </a:r>
            <a:r>
              <a:rPr lang="ru-RU" dirty="0"/>
              <a:t>компенсирующей направленности.</a:t>
            </a:r>
          </a:p>
          <a:p>
            <a:pPr lvl="0" algn="just"/>
            <a:r>
              <a:rPr lang="ru-RU" dirty="0"/>
              <a:t>Сельские ДОО, не имеющие групп комбинированной </a:t>
            </a:r>
            <a:r>
              <a:rPr lang="ru-RU" dirty="0" smtClean="0"/>
              <a:t>                           и </a:t>
            </a:r>
            <a:r>
              <a:rPr lang="ru-RU" dirty="0"/>
              <a:t>компенсирующей направленности.</a:t>
            </a:r>
          </a:p>
          <a:p>
            <a:pPr lvl="0" algn="just"/>
            <a:r>
              <a:rPr lang="ru-RU" dirty="0"/>
              <a:t>Дошкольные группы при ОО.  </a:t>
            </a:r>
          </a:p>
          <a:p>
            <a:pPr marL="0" indent="0">
              <a:buNone/>
            </a:pPr>
            <a:endParaRPr lang="ru-RU" dirty="0"/>
          </a:p>
        </p:txBody>
      </p:sp>
    </p:spTree>
    <p:extLst>
      <p:ext uri="{BB962C8B-B14F-4D97-AF65-F5344CB8AC3E}">
        <p14:creationId xmlns:p14="http://schemas.microsoft.com/office/powerpoint/2010/main" val="460400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mtClean="0"/>
              <a:t>Региональный профиль качества дошкольного образования </a:t>
            </a:r>
            <a:endParaRPr lang="ru-RU"/>
          </a:p>
        </p:txBody>
      </p:sp>
      <p:pic>
        <p:nvPicPr>
          <p:cNvPr id="4" name="Объект 3"/>
          <p:cNvPicPr>
            <a:picLocks noGrp="1"/>
          </p:cNvPicPr>
          <p:nvPr>
            <p:ph idx="1"/>
          </p:nvPr>
        </p:nvPicPr>
        <p:blipFill>
          <a:blip r:embed="rId2"/>
          <a:srcRect l="6407" t="1532" r="32312" b="22132"/>
          <a:stretch>
            <a:fillRect/>
          </a:stretch>
        </p:blipFill>
        <p:spPr bwMode="auto">
          <a:xfrm>
            <a:off x="2892086" y="1825625"/>
            <a:ext cx="6407827" cy="4351338"/>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793928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44286"/>
            <a:ext cx="10515600" cy="1146402"/>
          </a:xfrm>
        </p:spPr>
        <p:txBody>
          <a:bodyPr>
            <a:normAutofit fontScale="90000"/>
          </a:bodyPr>
          <a:lstStyle/>
          <a:p>
            <a:pPr algn="ctr"/>
            <a:r>
              <a:rPr lang="ru-RU" sz="3100" i="1" dirty="0">
                <a:latin typeface="+mn-lt"/>
              </a:rPr>
              <a:t>Профиль качества дошкольного образования ДОО, имеющих группы комбинированной и компенсирующей направленности, </a:t>
            </a:r>
            <a:r>
              <a:rPr lang="ru-RU" sz="3100" i="1" dirty="0" smtClean="0">
                <a:latin typeface="+mn-lt"/>
              </a:rPr>
              <a:t>расположенных </a:t>
            </a:r>
            <a:r>
              <a:rPr lang="ru-RU" sz="3100" i="1" dirty="0">
                <a:latin typeface="+mn-lt"/>
              </a:rPr>
              <a:t>в городской местности </a:t>
            </a:r>
            <a:r>
              <a:rPr lang="ru-RU" dirty="0"/>
              <a:t/>
            </a:r>
            <a:br>
              <a:rPr lang="ru-RU" dirty="0"/>
            </a:br>
            <a:endParaRPr lang="ru-RU" dirty="0"/>
          </a:p>
        </p:txBody>
      </p:sp>
      <p:sp>
        <p:nvSpPr>
          <p:cNvPr id="3" name="Объект 2"/>
          <p:cNvSpPr>
            <a:spLocks noGrp="1"/>
          </p:cNvSpPr>
          <p:nvPr>
            <p:ph idx="1"/>
          </p:nvPr>
        </p:nvSpPr>
        <p:spPr>
          <a:xfrm>
            <a:off x="838201" y="1825625"/>
            <a:ext cx="5856514" cy="4351338"/>
          </a:xfrm>
        </p:spPr>
        <p:txBody>
          <a:bodyPr/>
          <a:lstStyle/>
          <a:p>
            <a:pPr marL="0" indent="0">
              <a:buNone/>
            </a:pPr>
            <a:endParaRPr lang="ru-RU" dirty="0"/>
          </a:p>
        </p:txBody>
      </p:sp>
      <p:pic>
        <p:nvPicPr>
          <p:cNvPr id="4" name="Рисунок 3"/>
          <p:cNvPicPr/>
          <p:nvPr/>
        </p:nvPicPr>
        <p:blipFill>
          <a:blip r:embed="rId2"/>
          <a:srcRect l="5850" t="1277" r="31894" b="21367"/>
          <a:stretch>
            <a:fillRect/>
          </a:stretch>
        </p:blipFill>
        <p:spPr bwMode="auto">
          <a:xfrm>
            <a:off x="838201" y="1825625"/>
            <a:ext cx="6128656" cy="4351338"/>
          </a:xfrm>
          <a:prstGeom prst="rect">
            <a:avLst/>
          </a:prstGeom>
          <a:noFill/>
          <a:ln w="9525">
            <a:solidFill>
              <a:schemeClr val="tx1"/>
            </a:solidFill>
            <a:miter lim="800000"/>
            <a:headEnd/>
            <a:tailEnd/>
          </a:ln>
        </p:spPr>
      </p:pic>
      <p:sp>
        <p:nvSpPr>
          <p:cNvPr id="5" name="TextBox 4"/>
          <p:cNvSpPr txBox="1"/>
          <p:nvPr/>
        </p:nvSpPr>
        <p:spPr>
          <a:xfrm>
            <a:off x="7369629" y="2057400"/>
            <a:ext cx="4365171" cy="4524315"/>
          </a:xfrm>
          <a:prstGeom prst="rect">
            <a:avLst/>
          </a:prstGeom>
          <a:noFill/>
        </p:spPr>
        <p:txBody>
          <a:bodyPr wrap="square" rtlCol="0">
            <a:spAutoFit/>
          </a:bodyPr>
          <a:lstStyle/>
          <a:p>
            <a:r>
              <a:rPr lang="ru-RU" dirty="0"/>
              <a:t>Исходя из диаграммы 1, можно сделать вывод о достаточно высоком уровне качества образования в данном кластере. Следует отметить, что по всем параметрам достигнуто соответствие нормативам качества (от 100% до 85%), либо незначительные отклонения от нормативов. Таким образом, можно сказать, что по данным параметрам получены оптимальные значения качества. Однако, по параметру «Соответствие условий реализации Программы требованиям основных нормативных документов» получено значение несколько ниже (87%), чем по двум другим группам </a:t>
            </a:r>
            <a:r>
              <a:rPr lang="ru-RU" dirty="0" smtClean="0"/>
              <a:t>параметров.</a:t>
            </a:r>
            <a:endParaRPr lang="ru-RU" dirty="0"/>
          </a:p>
        </p:txBody>
      </p:sp>
    </p:spTree>
    <p:extLst>
      <p:ext uri="{BB962C8B-B14F-4D97-AF65-F5344CB8AC3E}">
        <p14:creationId xmlns:p14="http://schemas.microsoft.com/office/powerpoint/2010/main" val="1154934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1878</Words>
  <Application>Microsoft Office PowerPoint</Application>
  <PresentationFormat>Произвольный</PresentationFormat>
  <Paragraphs>158</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Научно-методическое сопровождение качества дошкольного и начального общего  образования</vt:lpstr>
      <vt:lpstr>Основные понятия</vt:lpstr>
      <vt:lpstr>Этапы методического сопровождения качества образования</vt:lpstr>
      <vt:lpstr>Презентация PowerPoint</vt:lpstr>
      <vt:lpstr>Оценка качества дошкольного образования проводилась              по следующим параметрам: </vt:lpstr>
      <vt:lpstr>Процедура оценки качества включала     две части:</vt:lpstr>
      <vt:lpstr>Кластеры:</vt:lpstr>
      <vt:lpstr>Региональный профиль качества дошкольного образования </vt:lpstr>
      <vt:lpstr>Профиль качества дошкольного образования ДОО, имеющих группы комбинированной и компенсирующей направленности, расположенных в городской местности  </vt:lpstr>
      <vt:lpstr>Профиль качества дошкольного образования   дошкольных групп при ОО </vt:lpstr>
      <vt:lpstr>Соответствие ООП ДО  требованиям ФГОС ДО</vt:lpstr>
      <vt:lpstr>Оценка условий реализации ООП ДО</vt:lpstr>
      <vt:lpstr>Анализ полученных результатов по параметру «Соответствие условий реализации ООП ДО»</vt:lpstr>
      <vt:lpstr>Степень удовлетворенности родителей (законных представителей) деятельностью образовательной организации</vt:lpstr>
      <vt:lpstr>Анализ результатов анкетирования родителей</vt:lpstr>
      <vt:lpstr>Анализ результатов анкетирования родителей – «проблемные зоны»</vt:lpstr>
      <vt:lpstr>Направления и формы методического сопровождения качества дошкольного образования</vt:lpstr>
      <vt:lpstr>Направления и формы методического сопровождения качества дошкольного образования</vt:lpstr>
      <vt:lpstr>Начальная школа</vt:lpstr>
      <vt:lpstr>Назначение ВПР</vt:lpstr>
      <vt:lpstr>Презентация PowerPoint</vt:lpstr>
      <vt:lpstr>Кафедра дошкольного и начального общего образования</vt:lpstr>
      <vt:lpstr>Презентация PowerPoint</vt:lpstr>
      <vt:lpstr>Презентация PowerPoint</vt:lpstr>
      <vt:lpstr>Презентация PowerPoint</vt:lpstr>
      <vt:lpstr>Для повышения качества обученности младших школьников по русскому языку учителям начальных классов рекомендуем:</vt:lpstr>
      <vt:lpstr>В целях повышения качества математической подготовки учащихся начальной школы учителям начальных классов рекомендуется:  </vt:lpstr>
      <vt:lpstr>В целях повышения качества естественнонаучной подготовки учащихся начальной школы учителям начальных классов рекомендуется:</vt:lpstr>
      <vt:lpstr>Проект кафедры ДиНОО «Оценка личностных и метапредметных результатов»</vt:lpstr>
      <vt:lpstr>Презентация PowerPoint</vt:lpstr>
      <vt:lpstr>Кафедра дошкольного и начального общего образования</vt:lpstr>
      <vt:lpstr>Благодарим за внимание!</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Научно-методическое сопровождение качества дошкольного и начального образования</dc:title>
  <dc:creator>Арасланова</dc:creator>
  <cp:lastModifiedBy>Татьяна</cp:lastModifiedBy>
  <cp:revision>30</cp:revision>
  <dcterms:created xsi:type="dcterms:W3CDTF">2017-06-09T10:34:37Z</dcterms:created>
  <dcterms:modified xsi:type="dcterms:W3CDTF">2017-06-16T08:03:24Z</dcterms:modified>
</cp:coreProperties>
</file>