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74" r:id="rId3"/>
    <p:sldId id="266" r:id="rId4"/>
    <p:sldId id="271" r:id="rId5"/>
    <p:sldId id="259" r:id="rId6"/>
    <p:sldId id="260" r:id="rId7"/>
    <p:sldId id="262" r:id="rId8"/>
    <p:sldId id="272" r:id="rId9"/>
    <p:sldId id="264" r:id="rId10"/>
    <p:sldId id="263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D1"/>
    <a:srgbClr val="FFEE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44" d="100"/>
          <a:sy n="44" d="100"/>
        </p:scale>
        <p:origin x="6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A2E5A-F9A4-421C-96E3-7F19306CF8A2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0DB3B-EA0E-40A0-8D18-05E5BFE466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18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27.04.2017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rovreg.ru/publ/AkOUP.nsf/ad98c6e24f10e5c4c3256f2300420e1e/fc6f928a98301a3644257ad7002c81a7?OpenDocument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1A59180B994E7EC6E734C83ADAFA27B5243209CD9B98DCAD3FADA198CAc5M6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rant.ru/hotlaw/federal/1074567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cntd.ru/document/456054926" TargetMode="External"/><Relationship Id="rId7" Type="http://schemas.openxmlformats.org/officeDocument/2006/relationships/image" Target="../media/image9.jpeg"/><Relationship Id="rId2" Type="http://schemas.openxmlformats.org/officeDocument/2006/relationships/hyperlink" Target="consultantplus://offline/ref=3137E282A0C1D737BFC3ECDB287DEC91C0C52E6C4A5D35457259BBEA29D48C081E21A2D9496E6344ODUC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14356"/>
            <a:ext cx="7772400" cy="28575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Нормативное правовое обеспечение летней оздоровительной кампании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643446"/>
            <a:ext cx="7772400" cy="164307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Воронкина Е.С.,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начальник отдела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общего и дополнительного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образования министерства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образования Кировской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183880" cy="84072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Пожарные требования и правила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ru-RU" sz="1900" b="1" dirty="0" smtClean="0"/>
              <a:t>ПОСТАНОВЛЕНИЕ </a:t>
            </a:r>
            <a:r>
              <a:rPr lang="ru-RU" sz="2000" b="1" dirty="0" smtClean="0"/>
              <a:t>Правительства РФ от 25.04.2012 N390 «О противопожарном режиме»(с изменениями и дополнениями);</a:t>
            </a:r>
          </a:p>
          <a:p>
            <a:pPr algn="just">
              <a:buNone/>
            </a:pPr>
            <a:endParaRPr lang="ru-RU" sz="1900" b="1" dirty="0" smtClean="0"/>
          </a:p>
          <a:p>
            <a:pPr algn="just"/>
            <a:r>
              <a:rPr lang="ru-RU" sz="1900" b="1" dirty="0" smtClean="0"/>
              <a:t>Организация эвакуации персонала предприятий и учреждений при пожаре и иных чрезвычайных ситуаций (методические рекомендации главного государственного инспектора РФ по пожарному надзору)</a:t>
            </a:r>
          </a:p>
          <a:p>
            <a:endParaRPr lang="ru-RU" dirty="0"/>
          </a:p>
        </p:txBody>
      </p:sp>
      <p:pic>
        <p:nvPicPr>
          <p:cNvPr id="5121" name="Picture 1" descr="G:\СБОРНИК НПА 2012\dsc052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581128"/>
            <a:ext cx="2952328" cy="1856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768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            Обеспечение безопасности детей на транспорте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554" name="Picture 2" descr="G:\СБОРНИК НПА 2012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1285860"/>
            <a:ext cx="1500230" cy="14287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484784"/>
            <a:ext cx="79928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1600" b="1" u="sng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285860"/>
            <a:ext cx="7000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 smtClean="0">
              <a:solidFill>
                <a:prstClr val="black"/>
              </a:solidFill>
            </a:endParaRPr>
          </a:p>
          <a:p>
            <a:pPr algn="just"/>
            <a:r>
              <a:rPr lang="ru-RU" b="1" dirty="0" smtClean="0">
                <a:solidFill>
                  <a:prstClr val="black"/>
                </a:solidFill>
              </a:rPr>
              <a:t>Постановление Правительства РФ от 17.12.2013 №1177 «Об утверждении Правил организованной перевозки групп детей автобусами»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2857496"/>
            <a:ext cx="6786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Приказ МВД России от 31.08.2007 № 767 «Вопросы организации сопровождения транспортных средств патрульными автомобилями </a:t>
            </a:r>
            <a:r>
              <a:rPr lang="ru-RU" b="1" dirty="0" err="1" smtClean="0"/>
              <a:t>госавтоинспекции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7158" y="4643446"/>
            <a:ext cx="678661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+mj-lt"/>
                <a:ea typeface="Calibri" pitchFamily="34" charset="0"/>
                <a:cs typeface="Calibri" pitchFamily="34" charset="0"/>
              </a:rPr>
              <a:t>Постановление Г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лавного государственного санитарного врача Российской Федерации от 21.01.2014 № 3 «Об утверждении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сп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 2.5.3157-14 «Санитарно-эпидемиологические требования к перевозке железнодорожным транспортом организованных групп детей»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4098" name="Picture 2" descr="C:\Users\user\Desktop\лл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2928934"/>
            <a:ext cx="1500166" cy="1428750"/>
          </a:xfrm>
          <a:prstGeom prst="rect">
            <a:avLst/>
          </a:prstGeom>
          <a:noFill/>
        </p:spPr>
      </p:pic>
      <p:pic>
        <p:nvPicPr>
          <p:cNvPr id="4099" name="Picture 3" descr="C:\Users\user\Desktop\дд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714884"/>
            <a:ext cx="1571636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57166"/>
            <a:ext cx="7712884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Трудовая занятость </a:t>
            </a:r>
            <a:b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несовершеннолетних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G:\СБОРНИК НПА 2012\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1440160" cy="10801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23528" y="1340769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Закон Российской Федерации от 19.04.1991 №1032-1 «О занятости населения в Российской Федерации»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cs typeface="Aharoni" pitchFamily="2" charset="-79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Aharoni" pitchFamily="2" charset="-79"/>
              </a:rPr>
              <a:t>Постановление Главного государственного санитарного врача РФ от 30.09.2009 № 58 «Об утверждении </a:t>
            </a:r>
            <a:r>
              <a:rPr lang="ru-RU" sz="1400" b="1" dirty="0" err="1" smtClean="0">
                <a:cs typeface="Aharoni" pitchFamily="2" charset="-79"/>
              </a:rPr>
              <a:t>СанПиН</a:t>
            </a:r>
            <a:r>
              <a:rPr lang="ru-RU" sz="1400" b="1" dirty="0" smtClean="0">
                <a:cs typeface="Aharoni" pitchFamily="2" charset="-79"/>
              </a:rPr>
              <a:t> 2.4.6.2553-09. Санитарно-эпидемиологические требования к безопасности условий труда работников, не достигших 18-летнего возраста»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latin typeface="Calibri" pitchFamily="34" charset="0"/>
              <a:ea typeface="Times New Roman" pitchFamily="18" charset="0"/>
              <a:cs typeface="Aharoni" pitchFamily="2" charset="-79"/>
              <a:hlinkClick r:id="rId3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cs typeface="Aharoni" pitchFamily="2" charset="-79"/>
              </a:rPr>
              <a:t>Постановление Министерства труда и социального развития РФ от 7.04.1999  №7 «Нормы предельно допустимых нагрузок для лиц моложе восемнадцати лет при подъеме и перемещении тяжестей вручную»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cs typeface="Aharoni" pitchFamily="2" charset="-79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/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 smtClean="0"/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5" y="4221088"/>
            <a:ext cx="813690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Кадровое обеспечение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1400" b="1" dirty="0" smtClean="0"/>
              <a:t>Трудовой кодекс Российской Федерации</a:t>
            </a:r>
          </a:p>
          <a:p>
            <a:pPr lvl="0" algn="just"/>
            <a:endParaRPr lang="ru-RU" sz="1400" b="1" dirty="0" smtClean="0">
              <a:hlinkClick r:id="rId4"/>
            </a:endParaRPr>
          </a:p>
          <a:p>
            <a:pPr lvl="0" algn="just"/>
            <a:r>
              <a:rPr lang="ru-RU" sz="1400" b="1" dirty="0" smtClean="0"/>
              <a:t>    Приказ Минтруда России от 10.01.2017 № 10н  «Об утверждении профессионального стандарта «Специалист в области воспитания»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i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428604"/>
            <a:ext cx="4000528" cy="3643338"/>
          </a:xfrm>
          <a:prstGeom prst="rect">
            <a:avLst/>
          </a:prstGeom>
          <a:noFill/>
        </p:spPr>
      </p:pic>
      <p:pic>
        <p:nvPicPr>
          <p:cNvPr id="7172" name="Picture 4" descr="C:\Users\user\Desktop\i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071942"/>
            <a:ext cx="8215370" cy="2786058"/>
          </a:xfrm>
          <a:prstGeom prst="rect">
            <a:avLst/>
          </a:prstGeom>
          <a:noFill/>
        </p:spPr>
      </p:pic>
      <p:pic>
        <p:nvPicPr>
          <p:cNvPr id="7170" name="Picture 2" descr="C:\Users\user\Desktop\ллл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28604"/>
            <a:ext cx="3571900" cy="3571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428604"/>
            <a:ext cx="7286676" cy="6215082"/>
          </a:xfrm>
          <a:prstGeom prst="triangle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857488" y="1214422"/>
            <a:ext cx="3357586" cy="924337"/>
            <a:chOff x="1500191" y="1500175"/>
            <a:chExt cx="3554568" cy="924337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500191" y="1500175"/>
              <a:ext cx="3554568" cy="924337"/>
            </a:xfrm>
            <a:prstGeom prst="roundRect">
              <a:avLst/>
            </a:prstGeom>
            <a:solidFill>
              <a:srgbClr val="FFF2D1">
                <a:alpha val="89804"/>
              </a:srgb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545313" y="1545297"/>
              <a:ext cx="3464324" cy="834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Федеральное законодательство</a:t>
              </a:r>
              <a:endParaRPr lang="ru-RU" sz="16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500298" y="2428868"/>
            <a:ext cx="4225542" cy="924337"/>
            <a:chOff x="1335078" y="2636915"/>
            <a:chExt cx="4225542" cy="92433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1335078" y="2636915"/>
              <a:ext cx="4225542" cy="92433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1380200" y="2682037"/>
              <a:ext cx="4135298" cy="834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Региональное законодательство</a:t>
              </a:r>
              <a:endParaRPr lang="ru-RU" sz="16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1785918" y="3786190"/>
            <a:ext cx="5348653" cy="924337"/>
            <a:chOff x="831055" y="3933058"/>
            <a:chExt cx="4991463" cy="924337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831055" y="3933058"/>
              <a:ext cx="4991463" cy="924337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876177" y="3978180"/>
              <a:ext cx="4901219" cy="834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Нормативные правовые акты муниципального района (городского округа)</a:t>
              </a:r>
              <a:endParaRPr lang="ru-RU" sz="16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928662" y="5357826"/>
            <a:ext cx="7072362" cy="924337"/>
            <a:chOff x="326969" y="5229201"/>
            <a:chExt cx="6094541" cy="924337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26969" y="5229201"/>
              <a:ext cx="6094541" cy="924337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72091" y="5274323"/>
              <a:ext cx="6004297" cy="834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Нормативные  правовые акты образовательной организации</a:t>
              </a:r>
              <a:endParaRPr lang="ru-RU" sz="16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643570" y="1785926"/>
            <a:ext cx="3219033" cy="924337"/>
            <a:chOff x="4791466" y="1988844"/>
            <a:chExt cx="3290471" cy="924337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791466" y="1988844"/>
              <a:ext cx="3290471" cy="924337"/>
            </a:xfrm>
            <a:prstGeom prst="roundRect">
              <a:avLst/>
            </a:prstGeom>
            <a:gradFill rotWithShape="0"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4836588" y="2033966"/>
              <a:ext cx="3094884" cy="8340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Ведомственные нормативные правовые акты</a:t>
              </a:r>
              <a:endParaRPr lang="ru-RU" sz="16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Федеральное законодательство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183880" cy="485778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i="1" dirty="0" smtClean="0"/>
              <a:t> Федеральный закон от 24.07.1998 г. № 124-ФЗ 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«Об основных гарантиях прав ребенка в Российской Федерации»</a:t>
            </a:r>
          </a:p>
          <a:p>
            <a:pPr algn="just"/>
            <a:endParaRPr lang="ru-RU" sz="1800" b="1" dirty="0" smtClean="0"/>
          </a:p>
          <a:p>
            <a:pPr algn="just">
              <a:buNone/>
            </a:pPr>
            <a:r>
              <a:rPr lang="ru-RU" sz="1800" b="1" i="1" dirty="0" smtClean="0"/>
              <a:t> Федеральный закон от 28 декабря 2016 г. № 465-ФЗ 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rgbClr val="0070C0"/>
                </a:solidFill>
                <a:hlinkClick r:id="rId2"/>
              </a:rPr>
              <a:t>«О внесении изменений в отдельные законодательные акты Российской Федерации в части совершенствования государственного регулирования организации отдыха и оздоровления детей</a:t>
            </a:r>
            <a:r>
              <a:rPr lang="ru-RU" sz="1800" b="1" i="1" dirty="0" smtClean="0">
                <a:solidFill>
                  <a:srgbClr val="0070C0"/>
                </a:solidFill>
              </a:rPr>
              <a:t>»</a:t>
            </a:r>
          </a:p>
          <a:p>
            <a:pPr algn="just">
              <a:buNone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ru-RU" sz="1800" b="1" i="1" dirty="0" smtClean="0"/>
              <a:t>Федеральный закон от 24 июня 1999 г. № 120-ФЗ</a:t>
            </a:r>
          </a:p>
          <a:p>
            <a:pPr algn="just">
              <a:buNone/>
            </a:pPr>
            <a:r>
              <a:rPr lang="ru-RU" sz="1800" b="1" i="1" dirty="0" smtClean="0">
                <a:solidFill>
                  <a:srgbClr val="0070C0"/>
                </a:solidFill>
              </a:rPr>
              <a:t>«Об основах системы профилактики безнадзорности и правонарушений несовершеннолетних»</a:t>
            </a:r>
          </a:p>
          <a:p>
            <a:pPr algn="just">
              <a:buNone/>
            </a:pPr>
            <a:endParaRPr lang="ru-RU" sz="1800" b="1" i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ru-RU" sz="1800" b="1" i="1" dirty="0" smtClean="0"/>
              <a:t> </a:t>
            </a:r>
          </a:p>
          <a:p>
            <a:pPr algn="ctr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620688"/>
            <a:ext cx="8064896" cy="57789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Федеральный закон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от 29.12.2012 №273-ФЗ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«Об образовании в Российской Федерации»</a:t>
            </a:r>
          </a:p>
          <a:p>
            <a:pPr algn="ctr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000" b="1" i="1" dirty="0" smtClean="0"/>
              <a:t>Ст.28 </a:t>
            </a:r>
            <a:r>
              <a:rPr lang="ru-RU" sz="2000" b="1" dirty="0" smtClean="0"/>
              <a:t>Компетенция, права, обязанности и ответственность образовательной организации</a:t>
            </a:r>
          </a:p>
          <a:p>
            <a:pPr marL="0" indent="0" algn="just">
              <a:buNone/>
            </a:pPr>
            <a:r>
              <a:rPr lang="ru-RU" sz="2000" i="1" dirty="0" smtClean="0"/>
              <a:t>…5.Образовательная организация вправе вести консультационную, просветительскую деятельность, деятельность в сфере охраны здоровья граждан и иную не противоречащую целям создания образовательной организации деятельность, </a:t>
            </a:r>
            <a:r>
              <a:rPr lang="ru-RU" sz="2000" b="1" i="1" u="sng" dirty="0" smtClean="0"/>
              <a:t>в том числе осуществлять организацию отдыха и оздоровления обучающихся в каникулярное время (с круглосуточным или дневным пребыванием).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501122" cy="7143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Региональное законодательство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26974"/>
            <a:ext cx="8358246" cy="5831026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Постановление Правительства Кировской области от 10.03.2017 № 52/146 «Об организации и обеспечении отдыха и оздоровления детей и молодежи на территории Кировской области»:</a:t>
            </a:r>
          </a:p>
          <a:p>
            <a:pPr>
              <a:buNone/>
            </a:pPr>
            <a:r>
              <a:rPr lang="ru-RU" sz="1800" dirty="0" smtClean="0"/>
              <a:t>    </a:t>
            </a:r>
          </a:p>
          <a:p>
            <a:pPr>
              <a:buNone/>
            </a:pPr>
            <a:r>
              <a:rPr lang="ru-RU" sz="1800" dirty="0" smtClean="0"/>
              <a:t>	ПОРЯДОК предоставления и расходования субсидии местным бюджетам из областного бюджета на оплату стоимости питания детей в лагерях, организованных образовательными организациями, осуществляющими организацию отдыха и оздоровления обучающихся в каникулярное время, с дневным пребыванием</a:t>
            </a:r>
            <a:endParaRPr lang="ru-RU" sz="1800" b="1" dirty="0" smtClean="0"/>
          </a:p>
          <a:p>
            <a:pPr algn="just"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Ведомственные нормативные акты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12474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/>
              <a:t>Приказ Министерства образования РФ от 13.07.2001</a:t>
            </a:r>
            <a:r>
              <a:rPr lang="en-US" sz="1600" b="1" i="1" dirty="0" smtClean="0"/>
              <a:t> N2688 </a:t>
            </a:r>
            <a:r>
              <a:rPr lang="ru-RU" sz="1600" b="1" i="1" dirty="0" smtClean="0"/>
              <a:t>«Об утверждении порядка проведения смен профильных лагерей, лагерей с дневным пребыванием, лагерей труда и отдыха </a:t>
            </a:r>
            <a:endParaRPr lang="ru-RU" sz="1600" i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988840"/>
            <a:ext cx="820891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/>
              <a:t>Письмо </a:t>
            </a:r>
            <a:r>
              <a:rPr lang="ru-RU" sz="1600" b="1" i="1" dirty="0" err="1" smtClean="0"/>
              <a:t>Минздравсоцразвития</a:t>
            </a:r>
            <a:r>
              <a:rPr lang="ru-RU" sz="1600" b="1" i="1" dirty="0" smtClean="0"/>
              <a:t> России от 14.11.2011 N 18-2/10/1-7164 «О Типовом положении о детском оздоровительном лагере»;</a:t>
            </a:r>
          </a:p>
          <a:p>
            <a:pPr algn="just"/>
            <a:endParaRPr lang="ru-RU" sz="1600" b="1" i="1" dirty="0" smtClean="0"/>
          </a:p>
          <a:p>
            <a:pPr algn="just"/>
            <a:r>
              <a:rPr lang="ru-RU" sz="1600" b="1" i="1" dirty="0" smtClean="0"/>
              <a:t>Методические рекомендации по совершенствованию воспитательной и образовательной работы в детских оздоровительных лагерях, по организации досуга детей (</a:t>
            </a:r>
            <a:r>
              <a:rPr lang="ru-RU" sz="1600" b="1" i="1" dirty="0" err="1" smtClean="0"/>
              <a:t>Минобрнауки</a:t>
            </a:r>
            <a:r>
              <a:rPr lang="ru-RU" sz="1600" b="1" i="1" dirty="0" smtClean="0"/>
              <a:t> России);</a:t>
            </a:r>
          </a:p>
          <a:p>
            <a:pPr algn="just"/>
            <a:endParaRPr lang="ru-RU" sz="1600" b="1" i="1" dirty="0" smtClean="0"/>
          </a:p>
          <a:p>
            <a:pPr algn="just"/>
            <a:r>
              <a:rPr lang="ru-RU" sz="1600" b="1" i="1" dirty="0" smtClean="0"/>
              <a:t>Рекомендации по порядку проведения смен в учреждениях отдыха и оздоровления детей и подростков (</a:t>
            </a:r>
            <a:r>
              <a:rPr lang="ru-RU" sz="1600" b="1" i="1" dirty="0" err="1" smtClean="0"/>
              <a:t>Минобрнауки</a:t>
            </a:r>
            <a:r>
              <a:rPr lang="ru-RU" sz="1600" b="1" i="1" dirty="0" smtClean="0"/>
              <a:t> России);</a:t>
            </a:r>
          </a:p>
          <a:p>
            <a:pPr algn="just"/>
            <a:endParaRPr lang="ru-RU" sz="1600" b="1" i="1" dirty="0" smtClean="0"/>
          </a:p>
          <a:p>
            <a:pPr algn="just"/>
            <a:endParaRPr lang="ru-RU" i="1" dirty="0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29309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013176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/>
              <a:t>Рекомендации по примерному содержанию образовательных программ, реализуемых в организациях, осуществляющих отдых и оздоровление детей (</a:t>
            </a:r>
            <a:r>
              <a:rPr lang="ru-RU" sz="1600" b="1" i="1" dirty="0" err="1" smtClean="0"/>
              <a:t>Минобрнауки</a:t>
            </a:r>
            <a:r>
              <a:rPr lang="ru-RU" sz="1600" b="1" i="1" dirty="0" smtClean="0"/>
              <a:t> России).</a:t>
            </a:r>
            <a:endParaRPr lang="ru-RU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85728"/>
            <a:ext cx="749572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  Санитарно-эпидемиологические правила и нормы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500174"/>
            <a:ext cx="7128792" cy="50452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400" b="1" dirty="0" err="1" smtClean="0"/>
              <a:t>СанПиН</a:t>
            </a:r>
            <a:r>
              <a:rPr lang="ru-RU" sz="1400" b="1" dirty="0" smtClean="0"/>
              <a:t> 2.4.4.2599-10  «Гигиенические требования к устройству, содержанию и организации режима работы в оздоровительных учреждениях с дневным пребыванием детей в период каникул» </a:t>
            </a:r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err="1" smtClean="0"/>
              <a:t>СанПиН</a:t>
            </a:r>
            <a:r>
              <a:rPr lang="ru-RU" sz="1400" b="1" dirty="0" smtClean="0"/>
              <a:t> 2.4.2.2842-11 «Санитарно-эпидемиологические требования к устройству, содержанию и организации работы лагерей труда и отдыха для подростков» </a:t>
            </a:r>
            <a:endParaRPr lang="ru-RU" sz="1400" b="1" i="1" dirty="0" smtClean="0"/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err="1" smtClean="0"/>
              <a:t>СанПиН</a:t>
            </a:r>
            <a:r>
              <a:rPr lang="ru-RU" sz="1400" b="1" dirty="0" smtClean="0"/>
              <a:t> 2.4.4.1204-03 «Санитарно-эпидемиологические требования к устройству, содержанию и организации режима работы загородных стационарных учреждений отдыха и оздоровления»</a:t>
            </a:r>
          </a:p>
          <a:p>
            <a:pPr algn="just"/>
            <a:endParaRPr lang="ru-RU" sz="1400" b="1" dirty="0" smtClean="0"/>
          </a:p>
          <a:p>
            <a:pPr algn="just"/>
            <a:endParaRPr lang="ru-RU" sz="1400" b="1" dirty="0" smtClean="0"/>
          </a:p>
          <a:p>
            <a:pPr algn="just"/>
            <a:r>
              <a:rPr lang="ru-RU" sz="1400" b="1" dirty="0" err="1" smtClean="0"/>
              <a:t>СанПиН</a:t>
            </a:r>
            <a:r>
              <a:rPr lang="ru-RU" sz="1400" b="1" dirty="0" smtClean="0"/>
              <a:t> 2.4.4.2605-10 «Санитарно-эпидемиологические требования к устройству, содержанию и организации режима работы детских туристических лагерей палаточного типа в период летних каникул»</a:t>
            </a:r>
          </a:p>
          <a:p>
            <a:pPr lvl="0" algn="ctr">
              <a:buNone/>
            </a:pPr>
            <a:endParaRPr lang="ru-RU" sz="1500" b="1" u="sng" dirty="0" smtClean="0">
              <a:solidFill>
                <a:srgbClr val="C00000"/>
              </a:solidFill>
              <a:hlinkClick r:id="rId2"/>
            </a:endParaRPr>
          </a:p>
          <a:p>
            <a:pPr lvl="0" algn="ctr">
              <a:buNone/>
            </a:pPr>
            <a:r>
              <a:rPr lang="ru-RU" sz="1500" b="1" u="sng" dirty="0" smtClean="0">
                <a:solidFill>
                  <a:srgbClr val="C00000"/>
                </a:solidFill>
                <a:hlinkClick r:id="rId2"/>
              </a:rPr>
              <a:t>Постановление</a:t>
            </a:r>
            <a:r>
              <a:rPr lang="ru-RU" sz="1500" b="1" dirty="0" smtClean="0">
                <a:solidFill>
                  <a:srgbClr val="C00000"/>
                </a:solidFill>
              </a:rPr>
              <a:t> </a:t>
            </a:r>
            <a:r>
              <a:rPr lang="ru-RU" sz="1500" b="1" u="sng" dirty="0" smtClean="0">
                <a:solidFill>
                  <a:srgbClr val="C00000"/>
                </a:solidFill>
                <a:hlinkClick r:id="rId3"/>
              </a:rPr>
              <a:t>постановлением Главного государственного санитарного врача Российской Федерации от 22 марта 2017 года N 38</a:t>
            </a:r>
            <a:endParaRPr lang="ru-RU" sz="15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6148" name="Picture 4" descr="G:\СБОРНИК НПА 2012\45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653136"/>
            <a:ext cx="1080120" cy="879486"/>
          </a:xfrm>
          <a:prstGeom prst="rect">
            <a:avLst/>
          </a:prstGeom>
          <a:noFill/>
        </p:spPr>
      </p:pic>
      <p:pic>
        <p:nvPicPr>
          <p:cNvPr id="2050" name="Picture 2" descr="C:\Users\user\Desktop\i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429000"/>
            <a:ext cx="1191646" cy="868656"/>
          </a:xfrm>
          <a:prstGeom prst="rect">
            <a:avLst/>
          </a:prstGeom>
          <a:noFill/>
        </p:spPr>
      </p:pic>
      <p:pic>
        <p:nvPicPr>
          <p:cNvPr id="3074" name="Picture 2" descr="C:\Users\user\Desktop\п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420888"/>
            <a:ext cx="1191646" cy="786958"/>
          </a:xfrm>
          <a:prstGeom prst="rect">
            <a:avLst/>
          </a:prstGeom>
          <a:noFill/>
        </p:spPr>
      </p:pic>
      <p:pic>
        <p:nvPicPr>
          <p:cNvPr id="3075" name="Picture 3" descr="C:\Users\user\Desktop\оло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1428736"/>
            <a:ext cx="1119638" cy="848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Организация питания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G:\СБОРНИК НПА 2012\1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780928"/>
            <a:ext cx="2426042" cy="1800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1285860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Письмо Федеральной службы по надзору в сфере защиты прав потребителей и благополучия человека от 15.06.2011 N01/7310-1-32 «О требованиях к организации питания детей в летних оздоровительных учреждениях»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714884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dirty="0" smtClean="0"/>
              <a:t>Постановление Главного государственного санитарного врача РФ от 19.01. 2005  №3 «О введении в действие </a:t>
            </a:r>
            <a:r>
              <a:rPr lang="ru-RU" dirty="0" err="1" smtClean="0"/>
              <a:t>СанПиН</a:t>
            </a:r>
            <a:r>
              <a:rPr lang="ru-RU" dirty="0" smtClean="0"/>
              <a:t> 2.3.2.1940-05 "Организация детского питания»</a:t>
            </a:r>
            <a:endParaRPr lang="ru-RU" dirty="0"/>
          </a:p>
        </p:txBody>
      </p:sp>
      <p:pic>
        <p:nvPicPr>
          <p:cNvPr id="6147" name="Picture 3" descr="C:\Users\user\Desktop\лл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852936"/>
            <a:ext cx="259228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3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4143380"/>
            <a:ext cx="8358246" cy="20717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000372"/>
            <a:ext cx="8358246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85728"/>
            <a:ext cx="7280836" cy="140875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</a:rPr>
              <a:t>Организация медицинского обслуживания в оздоровительных лагерях</a:t>
            </a:r>
            <a:endParaRPr lang="ru-RU" sz="2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398194" cy="928694"/>
          </a:xfrm>
          <a:noFill/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 smtClean="0"/>
              <a:t>Приказ Министерство здравоохранения и социального развития Российской Федерации от 16.04.2012 №363н «Об утверждении порядка оказания медицинской помощи несовершеннолетним в период оздоровления и организованного отдыха»</a:t>
            </a:r>
          </a:p>
          <a:p>
            <a:pPr algn="just">
              <a:buNone/>
            </a:pPr>
            <a:endParaRPr lang="ru-RU" sz="6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6400" b="1" dirty="0" smtClean="0"/>
              <a:t>Приказ Министерство здравоохранения российской федерации от 05.11.2013 № 822н «Об утверждении порядка оказания медицинской помощи несовершеннолетним, в том числе в период обучения и воспитания в образовательных организациях </a:t>
            </a:r>
          </a:p>
          <a:p>
            <a:pPr algn="just">
              <a:buNone/>
            </a:pPr>
            <a:endParaRPr lang="ru-RU" sz="6400" b="1" dirty="0" smtClean="0">
              <a:solidFill>
                <a:schemeClr val="bg1"/>
              </a:solidFill>
            </a:endParaRPr>
          </a:p>
          <a:p>
            <a:pPr algn="just"/>
            <a:endParaRPr lang="ru-RU" sz="6400" b="1" dirty="0" smtClean="0">
              <a:solidFill>
                <a:schemeClr val="bg1"/>
              </a:solidFill>
            </a:endParaRPr>
          </a:p>
          <a:p>
            <a:pPr algn="just"/>
            <a:r>
              <a:rPr lang="ru-RU" sz="6400" b="1" dirty="0" smtClean="0"/>
              <a:t>Приказ Министерство здравоохранения и социального развития Российской Федерации от 12.04.2011  №302н  «Об утверждении перечней вредных и (или) опасных производственных факторов и работ, при выполнении которых проводятся обязательные 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</a:t>
            </a:r>
          </a:p>
          <a:p>
            <a:pPr algn="just">
              <a:buNone/>
            </a:pPr>
            <a:endParaRPr lang="ru-RU" sz="49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953</TotalTime>
  <Words>775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Times New Roman</vt:lpstr>
      <vt:lpstr>Verdana</vt:lpstr>
      <vt:lpstr>Wingdings 2</vt:lpstr>
      <vt:lpstr>Аспект</vt:lpstr>
      <vt:lpstr>Нормативное правовое обеспечение летней оздоровительной кампании</vt:lpstr>
      <vt:lpstr>Презентация PowerPoint</vt:lpstr>
      <vt:lpstr>Федеральное законодательство</vt:lpstr>
      <vt:lpstr>Презентация PowerPoint</vt:lpstr>
      <vt:lpstr>Региональное законодательство</vt:lpstr>
      <vt:lpstr>Ведомственные нормативные акты</vt:lpstr>
      <vt:lpstr>    Санитарно-эпидемиологические правила и нормы</vt:lpstr>
      <vt:lpstr>Презентация PowerPoint</vt:lpstr>
      <vt:lpstr>  Организация медицинского обслуживания в оздоровительных лагерях</vt:lpstr>
      <vt:lpstr>Пожарные требования и правила</vt:lpstr>
      <vt:lpstr>                Обеспечение безопасности детей на транспорте</vt:lpstr>
      <vt:lpstr>Трудовая занятость  несовершеннолетних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Нормативно-правовое обеспечение летней оздоровительной кампании 2013 года</dc:title>
  <dc:creator>Воронкина Е.С. Елена Станиславовна</dc:creator>
  <cp:lastModifiedBy>User</cp:lastModifiedBy>
  <cp:revision>89</cp:revision>
  <dcterms:modified xsi:type="dcterms:W3CDTF">2017-04-27T08:38:13Z</dcterms:modified>
</cp:coreProperties>
</file>